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56" r:id="rId3"/>
  </p:sldMasterIdLst>
  <p:notesMasterIdLst>
    <p:notesMasterId r:id="rId30"/>
  </p:notesMasterIdLst>
  <p:handoutMasterIdLst>
    <p:handoutMasterId r:id="rId31"/>
  </p:handoutMasterIdLst>
  <p:sldIdLst>
    <p:sldId id="278" r:id="rId4"/>
    <p:sldId id="280" r:id="rId5"/>
    <p:sldId id="281" r:id="rId6"/>
    <p:sldId id="283" r:id="rId7"/>
    <p:sldId id="284" r:id="rId8"/>
    <p:sldId id="285" r:id="rId9"/>
    <p:sldId id="282" r:id="rId10"/>
    <p:sldId id="286" r:id="rId11"/>
    <p:sldId id="300" r:id="rId12"/>
    <p:sldId id="301" r:id="rId13"/>
    <p:sldId id="287" r:id="rId14"/>
    <p:sldId id="289" r:id="rId15"/>
    <p:sldId id="290" r:id="rId16"/>
    <p:sldId id="299" r:id="rId17"/>
    <p:sldId id="291" r:id="rId18"/>
    <p:sldId id="302" r:id="rId19"/>
    <p:sldId id="292" r:id="rId20"/>
    <p:sldId id="303" r:id="rId21"/>
    <p:sldId id="293" r:id="rId22"/>
    <p:sldId id="294" r:id="rId23"/>
    <p:sldId id="298" r:id="rId24"/>
    <p:sldId id="295" r:id="rId25"/>
    <p:sldId id="297" r:id="rId26"/>
    <p:sldId id="296" r:id="rId27"/>
    <p:sldId id="304" r:id="rId28"/>
    <p:sldId id="271" r:id="rId29"/>
  </p:sldIdLst>
  <p:sldSz cx="9144000" cy="6858000" type="screen4x3"/>
  <p:notesSz cx="6808788" cy="9940925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8C"/>
    <a:srgbClr val="003A78"/>
    <a:srgbClr val="EAEAEA"/>
    <a:srgbClr val="4D4D4D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4633" autoAdjust="0"/>
  </p:normalViewPr>
  <p:slideViewPr>
    <p:cSldViewPr snapToGrid="0" snapToObjects="1">
      <p:cViewPr>
        <p:scale>
          <a:sx n="60" d="100"/>
          <a:sy n="60" d="100"/>
        </p:scale>
        <p:origin x="-179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9407DD-A332-4308-8B9B-7A1C43360E39}" type="doc">
      <dgm:prSet loTypeId="urn:microsoft.com/office/officeart/2005/8/layout/gear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A1B53492-AEF3-4041-9AE5-DDEFB820E027}">
      <dgm:prSet custT="1"/>
      <dgm:spPr/>
      <dgm:t>
        <a:bodyPr/>
        <a:lstStyle/>
        <a:p>
          <a:pPr rtl="0"/>
          <a:r>
            <a:rPr lang="ro-RO" sz="2800" b="1" dirty="0" smtClean="0"/>
            <a:t>Fiecare dintre noi poate fi protagonistul schimbărilor pozitive în comunitate</a:t>
          </a:r>
          <a:endParaRPr lang="ro-RO" sz="2800" b="1" dirty="0"/>
        </a:p>
      </dgm:t>
    </dgm:pt>
    <dgm:pt modelId="{D73B63BD-2B0B-4824-8717-F2DAA5F0461B}" type="parTrans" cxnId="{64B9C78C-6767-4FFF-9584-2C01D76B2651}">
      <dgm:prSet/>
      <dgm:spPr/>
      <dgm:t>
        <a:bodyPr/>
        <a:lstStyle/>
        <a:p>
          <a:endParaRPr lang="ro-RO"/>
        </a:p>
      </dgm:t>
    </dgm:pt>
    <dgm:pt modelId="{2A2F618D-25C1-4129-A8DA-689C5803B70D}" type="sibTrans" cxnId="{64B9C78C-6767-4FFF-9584-2C01D76B2651}">
      <dgm:prSet/>
      <dgm:spPr/>
      <dgm:t>
        <a:bodyPr/>
        <a:lstStyle/>
        <a:p>
          <a:endParaRPr lang="ro-RO"/>
        </a:p>
      </dgm:t>
    </dgm:pt>
    <dgm:pt modelId="{E5C26C2D-A44A-415A-8E46-8BCF4CCCD25A}">
      <dgm:prSet custT="1"/>
      <dgm:spPr/>
      <dgm:t>
        <a:bodyPr/>
        <a:lstStyle/>
        <a:p>
          <a:pPr rtl="0"/>
          <a:r>
            <a:rPr lang="vi-VN" sz="2400" b="1" dirty="0" smtClean="0"/>
            <a:t>FIECARE PĂRINTE are dreptul să se bucure de copilul său</a:t>
          </a:r>
          <a:endParaRPr lang="ro-RO" sz="2400" b="1" dirty="0"/>
        </a:p>
      </dgm:t>
    </dgm:pt>
    <dgm:pt modelId="{DC94D6FD-6FEB-4CCA-96E1-16F9412FCE38}" type="parTrans" cxnId="{F6F1618E-7A4A-4A89-891F-825B63FD5E84}">
      <dgm:prSet/>
      <dgm:spPr/>
      <dgm:t>
        <a:bodyPr/>
        <a:lstStyle/>
        <a:p>
          <a:endParaRPr lang="ro-RO"/>
        </a:p>
      </dgm:t>
    </dgm:pt>
    <dgm:pt modelId="{BDA826FB-992E-490A-84D9-04D77B734590}" type="sibTrans" cxnId="{F6F1618E-7A4A-4A89-891F-825B63FD5E84}">
      <dgm:prSet/>
      <dgm:spPr/>
      <dgm:t>
        <a:bodyPr/>
        <a:lstStyle/>
        <a:p>
          <a:endParaRPr lang="ro-RO"/>
        </a:p>
      </dgm:t>
    </dgm:pt>
    <dgm:pt modelId="{1FA2D5C3-BC6A-4888-8F45-29AAE661FAD8}">
      <dgm:prSet/>
      <dgm:spPr/>
      <dgm:t>
        <a:bodyPr/>
        <a:lstStyle/>
        <a:p>
          <a:endParaRPr lang="ro-RO"/>
        </a:p>
      </dgm:t>
    </dgm:pt>
    <dgm:pt modelId="{48F6B73A-DFA1-454D-A305-4EB3DE6F144A}" type="parTrans" cxnId="{856B35DE-D5E9-4EBD-9AF9-AECCA9673B40}">
      <dgm:prSet/>
      <dgm:spPr/>
      <dgm:t>
        <a:bodyPr/>
        <a:lstStyle/>
        <a:p>
          <a:endParaRPr lang="ro-RO"/>
        </a:p>
      </dgm:t>
    </dgm:pt>
    <dgm:pt modelId="{F591CC6E-A75D-45E7-B37B-2F1468957128}" type="sibTrans" cxnId="{856B35DE-D5E9-4EBD-9AF9-AECCA9673B40}">
      <dgm:prSet/>
      <dgm:spPr/>
      <dgm:t>
        <a:bodyPr/>
        <a:lstStyle/>
        <a:p>
          <a:endParaRPr lang="ro-RO"/>
        </a:p>
      </dgm:t>
    </dgm:pt>
    <dgm:pt modelId="{A66A0310-57D4-4CBF-A45E-DCBEFFA43D35}">
      <dgm:prSet/>
      <dgm:spPr/>
      <dgm:t>
        <a:bodyPr/>
        <a:lstStyle/>
        <a:p>
          <a:endParaRPr lang="ro-RO"/>
        </a:p>
      </dgm:t>
    </dgm:pt>
    <dgm:pt modelId="{41E76C80-1078-473F-92C6-6D09C6BEE09A}" type="parTrans" cxnId="{FF8E9E0C-DF1D-4F75-976A-6C353D134301}">
      <dgm:prSet/>
      <dgm:spPr/>
      <dgm:t>
        <a:bodyPr/>
        <a:lstStyle/>
        <a:p>
          <a:endParaRPr lang="ro-RO"/>
        </a:p>
      </dgm:t>
    </dgm:pt>
    <dgm:pt modelId="{D67FA8CE-B990-46D0-8FCA-0C271DE26F71}" type="sibTrans" cxnId="{FF8E9E0C-DF1D-4F75-976A-6C353D134301}">
      <dgm:prSet/>
      <dgm:spPr/>
      <dgm:t>
        <a:bodyPr/>
        <a:lstStyle/>
        <a:p>
          <a:endParaRPr lang="ro-RO"/>
        </a:p>
      </dgm:t>
    </dgm:pt>
    <dgm:pt modelId="{1A4B2358-D5F3-4D05-A108-9579AD54B4C3}">
      <dgm:prSet/>
      <dgm:spPr/>
      <dgm:t>
        <a:bodyPr/>
        <a:lstStyle/>
        <a:p>
          <a:endParaRPr lang="ro-RO"/>
        </a:p>
      </dgm:t>
    </dgm:pt>
    <dgm:pt modelId="{C5AB378E-BA5E-4B8F-A44D-D394224D7033}" type="parTrans" cxnId="{18BC798F-2388-4426-BBAC-29A1C6831383}">
      <dgm:prSet/>
      <dgm:spPr/>
      <dgm:t>
        <a:bodyPr/>
        <a:lstStyle/>
        <a:p>
          <a:endParaRPr lang="ro-RO"/>
        </a:p>
      </dgm:t>
    </dgm:pt>
    <dgm:pt modelId="{851C104C-AAF4-4882-BB1A-1A3281F236FA}" type="sibTrans" cxnId="{18BC798F-2388-4426-BBAC-29A1C6831383}">
      <dgm:prSet/>
      <dgm:spPr/>
      <dgm:t>
        <a:bodyPr/>
        <a:lstStyle/>
        <a:p>
          <a:endParaRPr lang="ro-RO"/>
        </a:p>
      </dgm:t>
    </dgm:pt>
    <dgm:pt modelId="{D8B00794-38F4-4301-B976-1EE47632BB06}">
      <dgm:prSet custT="1"/>
      <dgm:spPr/>
      <dgm:t>
        <a:bodyPr/>
        <a:lstStyle/>
        <a:p>
          <a:r>
            <a:rPr lang="it-IT" sz="1800" b="1" dirty="0" smtClean="0"/>
            <a:t>FIECARE COPIL are dreptul la o viață</a:t>
          </a:r>
          <a:r>
            <a:rPr lang="ro-RO" sz="1800" b="1" dirty="0" smtClean="0"/>
            <a:t> împlinită</a:t>
          </a:r>
          <a:endParaRPr lang="ro-RO" sz="1800" b="1" dirty="0"/>
        </a:p>
      </dgm:t>
    </dgm:pt>
    <dgm:pt modelId="{6C8B808E-AB19-4986-98D6-97AA7473DE4E}" type="parTrans" cxnId="{3842E16B-331B-449E-B082-01B0E1C33AE2}">
      <dgm:prSet/>
      <dgm:spPr/>
      <dgm:t>
        <a:bodyPr/>
        <a:lstStyle/>
        <a:p>
          <a:endParaRPr lang="ro-RO"/>
        </a:p>
      </dgm:t>
    </dgm:pt>
    <dgm:pt modelId="{4D38632E-BE5F-4346-8A78-8A879B6099A1}" type="sibTrans" cxnId="{3842E16B-331B-449E-B082-01B0E1C33AE2}">
      <dgm:prSet/>
      <dgm:spPr/>
      <dgm:t>
        <a:bodyPr/>
        <a:lstStyle/>
        <a:p>
          <a:endParaRPr lang="ro-RO"/>
        </a:p>
      </dgm:t>
    </dgm:pt>
    <dgm:pt modelId="{EDB41C41-A293-4692-8863-9E1DB3F532B6}">
      <dgm:prSet/>
      <dgm:spPr/>
      <dgm:t>
        <a:bodyPr/>
        <a:lstStyle/>
        <a:p>
          <a:endParaRPr lang="ro-RO" dirty="0"/>
        </a:p>
      </dgm:t>
    </dgm:pt>
    <dgm:pt modelId="{60E51CC1-9A29-48E3-9052-8AC7A44EE8DC}" type="parTrans" cxnId="{8C110637-2E95-4746-94D2-2730BD1343A5}">
      <dgm:prSet/>
      <dgm:spPr/>
      <dgm:t>
        <a:bodyPr/>
        <a:lstStyle/>
        <a:p>
          <a:endParaRPr lang="ro-RO"/>
        </a:p>
      </dgm:t>
    </dgm:pt>
    <dgm:pt modelId="{98BDC811-9089-44DC-BB06-707105854E2C}" type="sibTrans" cxnId="{8C110637-2E95-4746-94D2-2730BD1343A5}">
      <dgm:prSet/>
      <dgm:spPr/>
      <dgm:t>
        <a:bodyPr/>
        <a:lstStyle/>
        <a:p>
          <a:endParaRPr lang="ro-RO"/>
        </a:p>
      </dgm:t>
    </dgm:pt>
    <dgm:pt modelId="{98B40737-6B5F-478B-A25C-B660762F9D0A}" type="pres">
      <dgm:prSet presAssocID="{049407DD-A332-4308-8B9B-7A1C43360E39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9DF62DC0-7042-4060-AEB8-C60DBA71E2F0}" type="pres">
      <dgm:prSet presAssocID="{A1B53492-AEF3-4041-9AE5-DDEFB820E027}" presName="gear1" presStyleLbl="node1" presStyleIdx="0" presStyleCnt="3" custScaleX="179838" custScaleY="181818" custLinFactNeighborX="95187" custLinFactNeighborY="23594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E3E6A0AA-CC9F-4C18-92C6-2819F91B2625}" type="pres">
      <dgm:prSet presAssocID="{A1B53492-AEF3-4041-9AE5-DDEFB820E027}" presName="gear1srcNode" presStyleLbl="node1" presStyleIdx="0" presStyleCnt="3"/>
      <dgm:spPr/>
      <dgm:t>
        <a:bodyPr/>
        <a:lstStyle/>
        <a:p>
          <a:endParaRPr lang="ro-RO"/>
        </a:p>
      </dgm:t>
    </dgm:pt>
    <dgm:pt modelId="{F71BE936-0A25-41AA-8432-A647D05CB74B}" type="pres">
      <dgm:prSet presAssocID="{A1B53492-AEF3-4041-9AE5-DDEFB820E027}" presName="gear1dstNode" presStyleLbl="node1" presStyleIdx="0" presStyleCnt="3"/>
      <dgm:spPr/>
      <dgm:t>
        <a:bodyPr/>
        <a:lstStyle/>
        <a:p>
          <a:endParaRPr lang="ro-RO"/>
        </a:p>
      </dgm:t>
    </dgm:pt>
    <dgm:pt modelId="{DE8A273A-0420-4002-8357-456B3189C401}" type="pres">
      <dgm:prSet presAssocID="{E5C26C2D-A44A-415A-8E46-8BCF4CCCD25A}" presName="gear2" presStyleLbl="node1" presStyleIdx="1" presStyleCnt="3" custScaleX="213806" custScaleY="250000" custLinFactY="29767" custLinFactNeighborX="-56346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01597DEF-D055-49EE-8232-1976D67928BC}" type="pres">
      <dgm:prSet presAssocID="{E5C26C2D-A44A-415A-8E46-8BCF4CCCD25A}" presName="gear2srcNode" presStyleLbl="node1" presStyleIdx="1" presStyleCnt="3"/>
      <dgm:spPr/>
      <dgm:t>
        <a:bodyPr/>
        <a:lstStyle/>
        <a:p>
          <a:endParaRPr lang="ro-RO"/>
        </a:p>
      </dgm:t>
    </dgm:pt>
    <dgm:pt modelId="{A45D29D9-A0EB-4358-89C1-D9ACF80E260F}" type="pres">
      <dgm:prSet presAssocID="{E5C26C2D-A44A-415A-8E46-8BCF4CCCD25A}" presName="gear2dstNode" presStyleLbl="node1" presStyleIdx="1" presStyleCnt="3"/>
      <dgm:spPr/>
      <dgm:t>
        <a:bodyPr/>
        <a:lstStyle/>
        <a:p>
          <a:endParaRPr lang="ro-RO"/>
        </a:p>
      </dgm:t>
    </dgm:pt>
    <dgm:pt modelId="{E5FE4F7E-043F-4CA5-811F-5CCE70044C68}" type="pres">
      <dgm:prSet presAssocID="{D8B00794-38F4-4301-B976-1EE47632BB06}" presName="gear3" presStyleLbl="node1" presStyleIdx="2" presStyleCnt="3" custScaleX="120980" custScaleY="119580"/>
      <dgm:spPr/>
      <dgm:t>
        <a:bodyPr/>
        <a:lstStyle/>
        <a:p>
          <a:endParaRPr lang="ro-RO"/>
        </a:p>
      </dgm:t>
    </dgm:pt>
    <dgm:pt modelId="{874DC5F7-E0FB-4B1C-8A5E-560456A7BB6B}" type="pres">
      <dgm:prSet presAssocID="{D8B00794-38F4-4301-B976-1EE47632BB0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8A1CC12C-3294-4B6F-84EF-5A3A4C74E2E4}" type="pres">
      <dgm:prSet presAssocID="{D8B00794-38F4-4301-B976-1EE47632BB06}" presName="gear3srcNode" presStyleLbl="node1" presStyleIdx="2" presStyleCnt="3"/>
      <dgm:spPr/>
      <dgm:t>
        <a:bodyPr/>
        <a:lstStyle/>
        <a:p>
          <a:endParaRPr lang="ro-RO"/>
        </a:p>
      </dgm:t>
    </dgm:pt>
    <dgm:pt modelId="{B20DCAA2-F357-4BC1-9B50-581747F0859D}" type="pres">
      <dgm:prSet presAssocID="{D8B00794-38F4-4301-B976-1EE47632BB06}" presName="gear3dstNode" presStyleLbl="node1" presStyleIdx="2" presStyleCnt="3"/>
      <dgm:spPr/>
      <dgm:t>
        <a:bodyPr/>
        <a:lstStyle/>
        <a:p>
          <a:endParaRPr lang="ro-RO"/>
        </a:p>
      </dgm:t>
    </dgm:pt>
    <dgm:pt modelId="{42AECD88-8E28-4682-8AB8-E44DF8B28B63}" type="pres">
      <dgm:prSet presAssocID="{2A2F618D-25C1-4129-A8DA-689C5803B70D}" presName="connector1" presStyleLbl="sibTrans2D1" presStyleIdx="0" presStyleCnt="3" custLinFactNeighborX="44701" custLinFactNeighborY="-12108"/>
      <dgm:spPr/>
      <dgm:t>
        <a:bodyPr/>
        <a:lstStyle/>
        <a:p>
          <a:endParaRPr lang="ro-RO"/>
        </a:p>
      </dgm:t>
    </dgm:pt>
    <dgm:pt modelId="{464AD4C3-C2C9-4BA4-A901-DD4712DA4FF8}" type="pres">
      <dgm:prSet presAssocID="{BDA826FB-992E-490A-84D9-04D77B734590}" presName="connector2" presStyleLbl="sibTrans2D1" presStyleIdx="1" presStyleCnt="3" custLinFactNeighborX="-48319" custLinFactNeighborY="8666"/>
      <dgm:spPr/>
      <dgm:t>
        <a:bodyPr/>
        <a:lstStyle/>
        <a:p>
          <a:endParaRPr lang="ro-RO"/>
        </a:p>
      </dgm:t>
    </dgm:pt>
    <dgm:pt modelId="{F42B0AC9-E939-4DB8-8E10-1E358223AF21}" type="pres">
      <dgm:prSet presAssocID="{4D38632E-BE5F-4346-8A78-8A879B6099A1}" presName="connector3" presStyleLbl="sibTrans2D1" presStyleIdx="2" presStyleCnt="3"/>
      <dgm:spPr/>
      <dgm:t>
        <a:bodyPr/>
        <a:lstStyle/>
        <a:p>
          <a:endParaRPr lang="ro-RO"/>
        </a:p>
      </dgm:t>
    </dgm:pt>
  </dgm:ptLst>
  <dgm:cxnLst>
    <dgm:cxn modelId="{DA0B2F23-1CEE-4C7F-AB79-8190CFEECB0B}" type="presOf" srcId="{E5C26C2D-A44A-415A-8E46-8BCF4CCCD25A}" destId="{01597DEF-D055-49EE-8232-1976D67928BC}" srcOrd="1" destOrd="0" presId="urn:microsoft.com/office/officeart/2005/8/layout/gear1"/>
    <dgm:cxn modelId="{E67588BC-5D1C-45EE-BA75-D1E259008200}" type="presOf" srcId="{4D38632E-BE5F-4346-8A78-8A879B6099A1}" destId="{F42B0AC9-E939-4DB8-8E10-1E358223AF21}" srcOrd="0" destOrd="0" presId="urn:microsoft.com/office/officeart/2005/8/layout/gear1"/>
    <dgm:cxn modelId="{1CBA0336-983A-49AE-A9AC-B267D831A555}" type="presOf" srcId="{D8B00794-38F4-4301-B976-1EE47632BB06}" destId="{8A1CC12C-3294-4B6F-84EF-5A3A4C74E2E4}" srcOrd="2" destOrd="0" presId="urn:microsoft.com/office/officeart/2005/8/layout/gear1"/>
    <dgm:cxn modelId="{4F41DD5D-2052-49B5-B20F-3C54C6978AEE}" type="presOf" srcId="{A1B53492-AEF3-4041-9AE5-DDEFB820E027}" destId="{9DF62DC0-7042-4060-AEB8-C60DBA71E2F0}" srcOrd="0" destOrd="0" presId="urn:microsoft.com/office/officeart/2005/8/layout/gear1"/>
    <dgm:cxn modelId="{FECFD93D-50B8-4638-8D62-B46CF48B6C78}" type="presOf" srcId="{BDA826FB-992E-490A-84D9-04D77B734590}" destId="{464AD4C3-C2C9-4BA4-A901-DD4712DA4FF8}" srcOrd="0" destOrd="0" presId="urn:microsoft.com/office/officeart/2005/8/layout/gear1"/>
    <dgm:cxn modelId="{43A8E7A9-FF81-4C92-ABEB-2EB28AD87933}" type="presOf" srcId="{D8B00794-38F4-4301-B976-1EE47632BB06}" destId="{E5FE4F7E-043F-4CA5-811F-5CCE70044C68}" srcOrd="0" destOrd="0" presId="urn:microsoft.com/office/officeart/2005/8/layout/gear1"/>
    <dgm:cxn modelId="{F6F1618E-7A4A-4A89-891F-825B63FD5E84}" srcId="{049407DD-A332-4308-8B9B-7A1C43360E39}" destId="{E5C26C2D-A44A-415A-8E46-8BCF4CCCD25A}" srcOrd="1" destOrd="0" parTransId="{DC94D6FD-6FEB-4CCA-96E1-16F9412FCE38}" sibTransId="{BDA826FB-992E-490A-84D9-04D77B734590}"/>
    <dgm:cxn modelId="{045114C6-45BF-4829-BC96-1B2D995B0998}" type="presOf" srcId="{2A2F618D-25C1-4129-A8DA-689C5803B70D}" destId="{42AECD88-8E28-4682-8AB8-E44DF8B28B63}" srcOrd="0" destOrd="0" presId="urn:microsoft.com/office/officeart/2005/8/layout/gear1"/>
    <dgm:cxn modelId="{8C110637-2E95-4746-94D2-2730BD1343A5}" srcId="{049407DD-A332-4308-8B9B-7A1C43360E39}" destId="{EDB41C41-A293-4692-8863-9E1DB3F532B6}" srcOrd="3" destOrd="0" parTransId="{60E51CC1-9A29-48E3-9052-8AC7A44EE8DC}" sibTransId="{98BDC811-9089-44DC-BB06-707105854E2C}"/>
    <dgm:cxn modelId="{FB49B09E-5A24-43A9-9F70-73273F04248E}" type="presOf" srcId="{A1B53492-AEF3-4041-9AE5-DDEFB820E027}" destId="{F71BE936-0A25-41AA-8432-A647D05CB74B}" srcOrd="2" destOrd="0" presId="urn:microsoft.com/office/officeart/2005/8/layout/gear1"/>
    <dgm:cxn modelId="{64B9C78C-6767-4FFF-9584-2C01D76B2651}" srcId="{049407DD-A332-4308-8B9B-7A1C43360E39}" destId="{A1B53492-AEF3-4041-9AE5-DDEFB820E027}" srcOrd="0" destOrd="0" parTransId="{D73B63BD-2B0B-4824-8717-F2DAA5F0461B}" sibTransId="{2A2F618D-25C1-4129-A8DA-689C5803B70D}"/>
    <dgm:cxn modelId="{2D414535-C3BE-4D11-945A-00FB31A8A935}" type="presOf" srcId="{E5C26C2D-A44A-415A-8E46-8BCF4CCCD25A}" destId="{A45D29D9-A0EB-4358-89C1-D9ACF80E260F}" srcOrd="2" destOrd="0" presId="urn:microsoft.com/office/officeart/2005/8/layout/gear1"/>
    <dgm:cxn modelId="{FF8E9E0C-DF1D-4F75-976A-6C353D134301}" srcId="{049407DD-A332-4308-8B9B-7A1C43360E39}" destId="{A66A0310-57D4-4CBF-A45E-DCBEFFA43D35}" srcOrd="5" destOrd="0" parTransId="{41E76C80-1078-473F-92C6-6D09C6BEE09A}" sibTransId="{D67FA8CE-B990-46D0-8FCA-0C271DE26F71}"/>
    <dgm:cxn modelId="{18BC798F-2388-4426-BBAC-29A1C6831383}" srcId="{049407DD-A332-4308-8B9B-7A1C43360E39}" destId="{1A4B2358-D5F3-4D05-A108-9579AD54B4C3}" srcOrd="6" destOrd="0" parTransId="{C5AB378E-BA5E-4B8F-A44D-D394224D7033}" sibTransId="{851C104C-AAF4-4882-BB1A-1A3281F236FA}"/>
    <dgm:cxn modelId="{3842E16B-331B-449E-B082-01B0E1C33AE2}" srcId="{049407DD-A332-4308-8B9B-7A1C43360E39}" destId="{D8B00794-38F4-4301-B976-1EE47632BB06}" srcOrd="2" destOrd="0" parTransId="{6C8B808E-AB19-4986-98D6-97AA7473DE4E}" sibTransId="{4D38632E-BE5F-4346-8A78-8A879B6099A1}"/>
    <dgm:cxn modelId="{6C2D194E-A147-4E3A-8959-FFE44963B33D}" type="presOf" srcId="{E5C26C2D-A44A-415A-8E46-8BCF4CCCD25A}" destId="{DE8A273A-0420-4002-8357-456B3189C401}" srcOrd="0" destOrd="0" presId="urn:microsoft.com/office/officeart/2005/8/layout/gear1"/>
    <dgm:cxn modelId="{7DFBD875-1034-4573-8A69-FDC91E6DF660}" type="presOf" srcId="{049407DD-A332-4308-8B9B-7A1C43360E39}" destId="{98B40737-6B5F-478B-A25C-B660762F9D0A}" srcOrd="0" destOrd="0" presId="urn:microsoft.com/office/officeart/2005/8/layout/gear1"/>
    <dgm:cxn modelId="{AC42903E-0877-4A70-94AE-67A1C5732082}" type="presOf" srcId="{D8B00794-38F4-4301-B976-1EE47632BB06}" destId="{B20DCAA2-F357-4BC1-9B50-581747F0859D}" srcOrd="3" destOrd="0" presId="urn:microsoft.com/office/officeart/2005/8/layout/gear1"/>
    <dgm:cxn modelId="{2333492D-C794-4136-978C-37F7C481FB6D}" type="presOf" srcId="{D8B00794-38F4-4301-B976-1EE47632BB06}" destId="{874DC5F7-E0FB-4B1C-8A5E-560456A7BB6B}" srcOrd="1" destOrd="0" presId="urn:microsoft.com/office/officeart/2005/8/layout/gear1"/>
    <dgm:cxn modelId="{856B35DE-D5E9-4EBD-9AF9-AECCA9673B40}" srcId="{049407DD-A332-4308-8B9B-7A1C43360E39}" destId="{1FA2D5C3-BC6A-4888-8F45-29AAE661FAD8}" srcOrd="4" destOrd="0" parTransId="{48F6B73A-DFA1-454D-A305-4EB3DE6F144A}" sibTransId="{F591CC6E-A75D-45E7-B37B-2F1468957128}"/>
    <dgm:cxn modelId="{DC062934-6B00-476A-9CA3-FE7D966C671F}" type="presOf" srcId="{A1B53492-AEF3-4041-9AE5-DDEFB820E027}" destId="{E3E6A0AA-CC9F-4C18-92C6-2819F91B2625}" srcOrd="1" destOrd="0" presId="urn:microsoft.com/office/officeart/2005/8/layout/gear1"/>
    <dgm:cxn modelId="{FFCF2568-282C-4E51-ACAC-F3483845083B}" type="presParOf" srcId="{98B40737-6B5F-478B-A25C-B660762F9D0A}" destId="{9DF62DC0-7042-4060-AEB8-C60DBA71E2F0}" srcOrd="0" destOrd="0" presId="urn:microsoft.com/office/officeart/2005/8/layout/gear1"/>
    <dgm:cxn modelId="{0442B1EB-D7FC-4161-AC6A-92E07E6382B1}" type="presParOf" srcId="{98B40737-6B5F-478B-A25C-B660762F9D0A}" destId="{E3E6A0AA-CC9F-4C18-92C6-2819F91B2625}" srcOrd="1" destOrd="0" presId="urn:microsoft.com/office/officeart/2005/8/layout/gear1"/>
    <dgm:cxn modelId="{0A97B2D0-7946-417C-8407-861EF56010E1}" type="presParOf" srcId="{98B40737-6B5F-478B-A25C-B660762F9D0A}" destId="{F71BE936-0A25-41AA-8432-A647D05CB74B}" srcOrd="2" destOrd="0" presId="urn:microsoft.com/office/officeart/2005/8/layout/gear1"/>
    <dgm:cxn modelId="{6CFC476B-6A43-45BD-BF38-6415CCFA29A6}" type="presParOf" srcId="{98B40737-6B5F-478B-A25C-B660762F9D0A}" destId="{DE8A273A-0420-4002-8357-456B3189C401}" srcOrd="3" destOrd="0" presId="urn:microsoft.com/office/officeart/2005/8/layout/gear1"/>
    <dgm:cxn modelId="{F0D1321D-6A66-45CB-A4D1-756C42A22C0D}" type="presParOf" srcId="{98B40737-6B5F-478B-A25C-B660762F9D0A}" destId="{01597DEF-D055-49EE-8232-1976D67928BC}" srcOrd="4" destOrd="0" presId="urn:microsoft.com/office/officeart/2005/8/layout/gear1"/>
    <dgm:cxn modelId="{98A9EFAD-2FB6-4E06-B4EB-44CE2C0C0758}" type="presParOf" srcId="{98B40737-6B5F-478B-A25C-B660762F9D0A}" destId="{A45D29D9-A0EB-4358-89C1-D9ACF80E260F}" srcOrd="5" destOrd="0" presId="urn:microsoft.com/office/officeart/2005/8/layout/gear1"/>
    <dgm:cxn modelId="{2BB103C9-6B6C-453D-A0E2-5A74771B738F}" type="presParOf" srcId="{98B40737-6B5F-478B-A25C-B660762F9D0A}" destId="{E5FE4F7E-043F-4CA5-811F-5CCE70044C68}" srcOrd="6" destOrd="0" presId="urn:microsoft.com/office/officeart/2005/8/layout/gear1"/>
    <dgm:cxn modelId="{F2B6A499-AE69-4B84-8BC7-E17F7967FBD6}" type="presParOf" srcId="{98B40737-6B5F-478B-A25C-B660762F9D0A}" destId="{874DC5F7-E0FB-4B1C-8A5E-560456A7BB6B}" srcOrd="7" destOrd="0" presId="urn:microsoft.com/office/officeart/2005/8/layout/gear1"/>
    <dgm:cxn modelId="{1E748823-5BB1-4B53-A2CE-D2E4EE64F6F7}" type="presParOf" srcId="{98B40737-6B5F-478B-A25C-B660762F9D0A}" destId="{8A1CC12C-3294-4B6F-84EF-5A3A4C74E2E4}" srcOrd="8" destOrd="0" presId="urn:microsoft.com/office/officeart/2005/8/layout/gear1"/>
    <dgm:cxn modelId="{FE218A79-6686-418C-88B9-59A02CA5A4B8}" type="presParOf" srcId="{98B40737-6B5F-478B-A25C-B660762F9D0A}" destId="{B20DCAA2-F357-4BC1-9B50-581747F0859D}" srcOrd="9" destOrd="0" presId="urn:microsoft.com/office/officeart/2005/8/layout/gear1"/>
    <dgm:cxn modelId="{3952F321-F117-494F-9C59-F45CFCAFCC0D}" type="presParOf" srcId="{98B40737-6B5F-478B-A25C-B660762F9D0A}" destId="{42AECD88-8E28-4682-8AB8-E44DF8B28B63}" srcOrd="10" destOrd="0" presId="urn:microsoft.com/office/officeart/2005/8/layout/gear1"/>
    <dgm:cxn modelId="{620CB3CE-BBA1-4BA8-840D-577B4E5B02E3}" type="presParOf" srcId="{98B40737-6B5F-478B-A25C-B660762F9D0A}" destId="{464AD4C3-C2C9-4BA4-A901-DD4712DA4FF8}" srcOrd="11" destOrd="0" presId="urn:microsoft.com/office/officeart/2005/8/layout/gear1"/>
    <dgm:cxn modelId="{5840DEEE-DF5F-484C-AEBC-9D1FE9EE087D}" type="presParOf" srcId="{98B40737-6B5F-478B-A25C-B660762F9D0A}" destId="{F42B0AC9-E939-4DB8-8E10-1E358223AF2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62DC0-7042-4060-AEB8-C60DBA71E2F0}">
      <dsp:nvSpPr>
        <dsp:cNvPr id="0" name=""/>
        <dsp:cNvSpPr/>
      </dsp:nvSpPr>
      <dsp:spPr>
        <a:xfrm>
          <a:off x="3439225" y="628824"/>
          <a:ext cx="4573459" cy="4623812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800" b="1" kern="1200" dirty="0" smtClean="0"/>
            <a:t>Fiecare dintre noi poate fi protagonistul schimbărilor pozitive în comunitate</a:t>
          </a:r>
          <a:endParaRPr lang="ro-RO" sz="2800" b="1" kern="1200" dirty="0"/>
        </a:p>
      </dsp:txBody>
      <dsp:txXfrm>
        <a:off x="4358694" y="1708585"/>
        <a:ext cx="2734521" cy="2383205"/>
      </dsp:txXfrm>
    </dsp:sp>
    <dsp:sp modelId="{DE8A273A-0420-4002-8357-456B3189C401}">
      <dsp:nvSpPr>
        <dsp:cNvPr id="0" name=""/>
        <dsp:cNvSpPr/>
      </dsp:nvSpPr>
      <dsp:spPr>
        <a:xfrm>
          <a:off x="0" y="0"/>
          <a:ext cx="3954399" cy="4623817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/>
            <a:t>FIECARE PĂRINTE are dreptul să se bucure de copilul său</a:t>
          </a:r>
          <a:endParaRPr lang="ro-RO" sz="2400" b="1" kern="1200" dirty="0"/>
        </a:p>
      </dsp:txBody>
      <dsp:txXfrm>
        <a:off x="995532" y="1100311"/>
        <a:ext cx="1963335" cy="2423195"/>
      </dsp:txXfrm>
    </dsp:sp>
    <dsp:sp modelId="{E5FE4F7E-043F-4CA5-811F-5CCE70044C68}">
      <dsp:nvSpPr>
        <dsp:cNvPr id="0" name=""/>
        <dsp:cNvSpPr/>
      </dsp:nvSpPr>
      <dsp:spPr>
        <a:xfrm rot="20700000">
          <a:off x="2854795" y="-380667"/>
          <a:ext cx="2201635" cy="2157693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FIECARE COPIL are dreptul la o viață</a:t>
          </a:r>
          <a:r>
            <a:rPr lang="ro-RO" sz="1800" b="1" kern="1200" dirty="0" smtClean="0"/>
            <a:t> împlinită</a:t>
          </a:r>
          <a:endParaRPr lang="ro-RO" sz="1800" b="1" kern="1200" dirty="0"/>
        </a:p>
      </dsp:txBody>
      <dsp:txXfrm rot="-20700000">
        <a:off x="3340285" y="89971"/>
        <a:ext cx="1230656" cy="1216415"/>
      </dsp:txXfrm>
    </dsp:sp>
    <dsp:sp modelId="{42AECD88-8E28-4682-8AB8-E44DF8B28B63}">
      <dsp:nvSpPr>
        <dsp:cNvPr id="0" name=""/>
        <dsp:cNvSpPr/>
      </dsp:nvSpPr>
      <dsp:spPr>
        <a:xfrm>
          <a:off x="4757516" y="888595"/>
          <a:ext cx="3255167" cy="3255167"/>
        </a:xfrm>
        <a:prstGeom prst="circularArrow">
          <a:avLst>
            <a:gd name="adj1" fmla="val 4688"/>
            <a:gd name="adj2" fmla="val 299029"/>
            <a:gd name="adj3" fmla="val 2525557"/>
            <a:gd name="adj4" fmla="val 15841192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64AD4C3-C2C9-4BA4-A901-DD4712DA4FF8}">
      <dsp:nvSpPr>
        <dsp:cNvPr id="0" name=""/>
        <dsp:cNvSpPr/>
      </dsp:nvSpPr>
      <dsp:spPr>
        <a:xfrm>
          <a:off x="543278" y="861968"/>
          <a:ext cx="2365082" cy="236508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2B0AC9-E939-4DB8-8E10-1E358223AF21}">
      <dsp:nvSpPr>
        <dsp:cNvPr id="0" name=""/>
        <dsp:cNvSpPr/>
      </dsp:nvSpPr>
      <dsp:spPr>
        <a:xfrm>
          <a:off x="2630363" y="-606674"/>
          <a:ext cx="2550035" cy="255003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20BAD1-22F0-40AA-A489-589843988338}" type="datetimeFigureOut">
              <a:rPr lang="fr-FR"/>
              <a:pPr>
                <a:defRPr/>
              </a:pPr>
              <a:t>23/08/2016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ED63AC-08D7-4178-A0C6-19D5BD2B358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579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26B624-C70B-4075-99D7-2C49480482CA}" type="datetimeFigureOut">
              <a:rPr lang="fr-FR"/>
              <a:pPr>
                <a:defRPr/>
              </a:pPr>
              <a:t>23/08/2016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2BA738-274B-4DF6-AB5F-4C2B343126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817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A738-274B-4DF6-AB5F-4C2B343126E9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4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404813" y="-1000125"/>
            <a:ext cx="9956801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" descr="logo rgb bun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92100" y="6151563"/>
            <a:ext cx="9747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 descr="EEA+Grants+EPS copy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91425" y="127000"/>
            <a:ext cx="6508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48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3" y="-1000125"/>
            <a:ext cx="9956801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logo rgb bu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151563"/>
            <a:ext cx="9747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EEA+Grants+EPS copy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127000"/>
            <a:ext cx="6508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7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10" Type="http://schemas.openxmlformats.org/officeDocument/2006/relationships/hyperlink" Target="http://www.fondong.fdsc.ro/" TargetMode="External"/><Relationship Id="rId4" Type="http://schemas.openxmlformats.org/officeDocument/2006/relationships/theme" Target="../theme/theme1.xml"/><Relationship Id="rId9" Type="http://schemas.openxmlformats.org/officeDocument/2006/relationships/hyperlink" Target="http://www.eeagrants.org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heme" Target="../theme/theme2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92100" y="895350"/>
            <a:ext cx="85598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404813" y="-1000125"/>
            <a:ext cx="9956801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5" descr="logo rgb bun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292100" y="6227763"/>
            <a:ext cx="8382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6" descr="EEA Grants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656513" y="-257175"/>
            <a:ext cx="7715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711200" y="-257175"/>
            <a:ext cx="4184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0B036D"/>
                </a:solidFill>
                <a:latin typeface="Times New Roman" pitchFamily="18" charset="0"/>
                <a:cs typeface="Times New Roman" pitchFamily="18" charset="0"/>
              </a:rPr>
              <a:t>ASOCIAŢIA PLAI TRANSILVAN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TextBox 2"/>
          <p:cNvSpPr txBox="1">
            <a:spLocks noChangeArrowheads="1"/>
          </p:cNvSpPr>
          <p:nvPr userDrawn="1"/>
        </p:nvSpPr>
        <p:spPr bwMode="auto">
          <a:xfrm>
            <a:off x="1130300" y="1895475"/>
            <a:ext cx="6689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latin typeface="Arial Black" pitchFamily="34" charset="0"/>
              </a:rPr>
              <a:t>SOLIDARI PENTRU O LUME MAI BUNĂ</a:t>
            </a:r>
          </a:p>
        </p:txBody>
      </p:sp>
      <p:sp>
        <p:nvSpPr>
          <p:cNvPr id="1032" name="TextBox 3"/>
          <p:cNvSpPr txBox="1">
            <a:spLocks noChangeArrowheads="1"/>
          </p:cNvSpPr>
          <p:nvPr userDrawn="1"/>
        </p:nvSpPr>
        <p:spPr bwMode="auto">
          <a:xfrm>
            <a:off x="790575" y="3419475"/>
            <a:ext cx="7419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mtClean="0"/>
              <a:t>Proiect finanţat prin granturile SEE 2009 – 2014, în cadrul Fondului ONG în România</a:t>
            </a:r>
          </a:p>
          <a:p>
            <a:pPr eaLnBrk="1" hangingPunct="1">
              <a:defRPr/>
            </a:pPr>
            <a:r>
              <a:rPr lang="en-US" smtClean="0"/>
              <a:t>	                                                        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algn="ctr" eaLnBrk="1" hangingPunct="1">
              <a:defRPr/>
            </a:pPr>
            <a:r>
              <a:rPr lang="en-US" smtClean="0"/>
              <a:t> </a:t>
            </a:r>
            <a:r>
              <a:rPr lang="en-US" i="1" smtClean="0"/>
              <a:t>Pentru informaţii oficiale despre granturile SEE şi norvegiene accesaţi </a:t>
            </a:r>
            <a:r>
              <a:rPr lang="en-US" i="1" u="sng" smtClean="0">
                <a:hlinkClick r:id="rId9"/>
              </a:rPr>
              <a:t>www.eeagrants.org</a:t>
            </a:r>
            <a:r>
              <a:rPr lang="en-US" i="1" smtClean="0"/>
              <a:t> şi </a:t>
            </a:r>
            <a:r>
              <a:rPr lang="en-US" i="1" u="sng" smtClean="0">
                <a:hlinkClick r:id="rId10"/>
              </a:rPr>
              <a:t>www.fondong.fdsc.ro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5" r:id="rId2"/>
    <p:sldLayoutId id="2147483754" r:id="rId3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mage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404813" y="-1000125"/>
            <a:ext cx="9956801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7" descr="EEA+Grants+EPS copy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480300" y="-179388"/>
            <a:ext cx="852488" cy="56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8" descr="logo rgb bu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01638" y="5999163"/>
            <a:ext cx="9683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3" y="-1000125"/>
            <a:ext cx="9956801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5" descr="logo rgb bu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227763"/>
            <a:ext cx="8382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 descr="EEA Grants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-257175"/>
            <a:ext cx="7715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4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ndong.fdsc.ro/" TargetMode="External"/><Relationship Id="rId2" Type="http://schemas.openxmlformats.org/officeDocument/2006/relationships/hyperlink" Target="http://www.eeagrants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ndong.fdsc.ro/" TargetMode="External"/><Relationship Id="rId2" Type="http://schemas.openxmlformats.org/officeDocument/2006/relationships/hyperlink" Target="http://www.eeagrant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sociatia-Plai-Transilvan-Pagina-oficial%C4%83-1620655971548084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36600" y="2733675"/>
            <a:ext cx="4740275" cy="1470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>
              <a:defRPr/>
            </a:pPr>
            <a:endParaRPr lang="fr-FR" sz="32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441" y="2129193"/>
            <a:ext cx="8308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SOLIDARI PENTRU O LUME MAI BUNĂ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6427" y="2713968"/>
            <a:ext cx="705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solidFill>
                  <a:prstClr val="black"/>
                </a:solidFill>
              </a:rPr>
              <a:t>Proiect finanțat prin granturile SEE 2009 – 2014, în cadrul Fondului ONG în România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293162"/>
            <a:ext cx="744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solidFill>
                  <a:prstClr val="black"/>
                </a:solidFill>
              </a:rPr>
              <a:t>Pentru informații oficiale despre granturile SEE și norvegiene accesați </a:t>
            </a:r>
            <a:r>
              <a:rPr lang="ro-RO" dirty="0" smtClean="0">
                <a:solidFill>
                  <a:prstClr val="black"/>
                </a:solidFill>
                <a:hlinkClick r:id="rId2"/>
              </a:rPr>
              <a:t>www.eeagrants.org</a:t>
            </a:r>
            <a:r>
              <a:rPr lang="ro-RO" dirty="0" smtClean="0">
                <a:solidFill>
                  <a:prstClr val="black"/>
                </a:solidFill>
              </a:rPr>
              <a:t>. Vizitați și </a:t>
            </a:r>
            <a:r>
              <a:rPr lang="ro-RO" dirty="0" smtClean="0">
                <a:solidFill>
                  <a:prstClr val="black"/>
                </a:solidFill>
                <a:hlinkClick r:id="rId3"/>
              </a:rPr>
              <a:t>www.fondong.fdsc.ro</a:t>
            </a:r>
            <a:r>
              <a:rPr lang="ro-RO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9228" y="6075696"/>
            <a:ext cx="331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/>
              <a:t>Zalău,  decembrie 2015</a:t>
            </a:r>
            <a:endParaRPr lang="ro-RO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43152" y="3764041"/>
            <a:ext cx="765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400" dirty="0" smtClean="0"/>
              <a:t>GÂNDURI LA FINAL - REALIZĂRI, REZULTATE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5" y="-253893"/>
            <a:ext cx="2574792" cy="90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55" y="-380205"/>
            <a:ext cx="1314232" cy="118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4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1" y="429610"/>
            <a:ext cx="4020207" cy="301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poze apt\RO2014_C4_67\POZE _PROIECT RO2014_C4_67\seminar\conferinta presa\12009614_10207550884471351_782027519278905081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234" y="3145221"/>
            <a:ext cx="3925614" cy="2944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2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386" y="-365672"/>
            <a:ext cx="6416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200" b="1" dirty="0" smtClean="0"/>
              <a:t>Activitatea  3</a:t>
            </a:r>
          </a:p>
          <a:p>
            <a:pPr algn="r"/>
            <a:r>
              <a:rPr lang="ro-RO" sz="3200" b="1" dirty="0" smtClean="0"/>
              <a:t>Schimb de experiență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971" y="2362678"/>
            <a:ext cx="37443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400" dirty="0" smtClean="0"/>
              <a:t>- A fost organizat în colaborare cu partenerii greci (Asociația Apostoli)</a:t>
            </a:r>
          </a:p>
          <a:p>
            <a:pPr algn="just"/>
            <a:r>
              <a:rPr lang="ro-RO" sz="2400" dirty="0" smtClean="0"/>
              <a:t> - Au fost </a:t>
            </a:r>
            <a:r>
              <a:rPr lang="it-IT" sz="2400" dirty="0" smtClean="0"/>
              <a:t>44 </a:t>
            </a:r>
            <a:r>
              <a:rPr lang="it-IT" sz="2400" dirty="0"/>
              <a:t>de </a:t>
            </a:r>
            <a:r>
              <a:rPr lang="it-IT" sz="2400" dirty="0" smtClean="0"/>
              <a:t>participanti</a:t>
            </a:r>
            <a:r>
              <a:rPr lang="ro-RO" sz="2400" dirty="0" smtClean="0"/>
              <a:t> (autorități, părinți, asistenți personali, cadre didactice, </a:t>
            </a:r>
            <a:r>
              <a:rPr lang="it-IT" sz="2400" dirty="0" smtClean="0"/>
              <a:t>furnizori </a:t>
            </a:r>
            <a:r>
              <a:rPr lang="it-IT" sz="2400" dirty="0"/>
              <a:t>de servicii sociale, </a:t>
            </a:r>
            <a:r>
              <a:rPr lang="it-IT" sz="2400" dirty="0" smtClean="0"/>
              <a:t>educa</a:t>
            </a:r>
            <a:r>
              <a:rPr lang="ro-RO" sz="2400" dirty="0" smtClean="0"/>
              <a:t>ț</a:t>
            </a:r>
            <a:r>
              <a:rPr lang="it-IT" sz="2400" dirty="0" smtClean="0"/>
              <a:t>ionale </a:t>
            </a:r>
            <a:r>
              <a:rPr lang="ro-RO" sz="2400" dirty="0" smtClean="0"/>
              <a:t>ș</a:t>
            </a:r>
            <a:r>
              <a:rPr lang="it-IT" sz="2400" dirty="0" smtClean="0"/>
              <a:t>i </a:t>
            </a:r>
            <a:r>
              <a:rPr lang="it-IT" sz="2400" dirty="0"/>
              <a:t>medicale adresate </a:t>
            </a:r>
            <a:r>
              <a:rPr lang="it-IT" sz="2400" dirty="0" smtClean="0"/>
              <a:t>pers</a:t>
            </a:r>
            <a:r>
              <a:rPr lang="ro-RO" sz="2400" dirty="0" smtClean="0"/>
              <a:t>oanelor cu </a:t>
            </a:r>
            <a:r>
              <a:rPr lang="it-IT" sz="2400" dirty="0" smtClean="0"/>
              <a:t>dizabilit</a:t>
            </a:r>
            <a:r>
              <a:rPr lang="ro-RO" sz="2400" dirty="0" smtClean="0"/>
              <a:t>ăț</a:t>
            </a:r>
            <a:r>
              <a:rPr lang="it-IT" sz="2400" dirty="0" smtClean="0"/>
              <a:t>i</a:t>
            </a:r>
            <a:endParaRPr lang="ro-RO" sz="2400" dirty="0"/>
          </a:p>
        </p:txBody>
      </p:sp>
      <p:sp>
        <p:nvSpPr>
          <p:cNvPr id="4" name="Rectangle 3"/>
          <p:cNvSpPr/>
          <p:nvPr/>
        </p:nvSpPr>
        <p:spPr>
          <a:xfrm>
            <a:off x="788276" y="1116767"/>
            <a:ext cx="7267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 smtClean="0">
                <a:solidFill>
                  <a:prstClr val="black"/>
                </a:solidFill>
              </a:rPr>
              <a:t>S</a:t>
            </a:r>
            <a:r>
              <a:rPr lang="it-IT" sz="2400" b="1" dirty="0" smtClean="0">
                <a:solidFill>
                  <a:prstClr val="black"/>
                </a:solidFill>
              </a:rPr>
              <a:t>EMINARUL ROMANO-ELEN </a:t>
            </a:r>
            <a:r>
              <a:rPr lang="ro-RO" sz="2400" b="1" dirty="0" smtClean="0">
                <a:solidFill>
                  <a:prstClr val="black"/>
                </a:solidFill>
              </a:rPr>
              <a:t>”SOLIDARI PENTRU O LUME MAI BUNĂ”</a:t>
            </a:r>
            <a:endParaRPr lang="ro-RO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22" y="4070838"/>
            <a:ext cx="3851790" cy="256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66" y="1947764"/>
            <a:ext cx="3803432" cy="253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214" y="3041212"/>
            <a:ext cx="7504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200" b="1" dirty="0" smtClean="0"/>
              <a:t>Activitatea  4</a:t>
            </a:r>
          </a:p>
          <a:p>
            <a:pPr algn="r"/>
            <a:r>
              <a:rPr lang="ro-RO" sz="3200" b="1" dirty="0" smtClean="0"/>
              <a:t>Suport pentru grupurile vulnerabile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1640" y="-365672"/>
            <a:ext cx="6806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200" b="1" dirty="0" smtClean="0"/>
              <a:t>Activitatea  4.1</a:t>
            </a:r>
          </a:p>
          <a:p>
            <a:pPr algn="r"/>
            <a:r>
              <a:rPr lang="ro-RO" sz="3200" b="1" dirty="0" smtClean="0"/>
              <a:t>Selecția beneficiarilor, </a:t>
            </a:r>
          </a:p>
          <a:p>
            <a:pPr algn="r"/>
            <a:r>
              <a:rPr lang="ro-RO" sz="3200" b="1" dirty="0" smtClean="0"/>
              <a:t>selecția și instruirea voluntarilor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669" y="1545021"/>
            <a:ext cx="807194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200" dirty="0" smtClean="0"/>
              <a:t>Au fost selectați: </a:t>
            </a:r>
          </a:p>
          <a:p>
            <a:r>
              <a:rPr lang="ro-RO" sz="2200" dirty="0" smtClean="0"/>
              <a:t>12 beneficiari copii (10+2) selectați pentru activitățile de integrare în colectivitate și intervenție psihologică personalizată</a:t>
            </a:r>
          </a:p>
          <a:p>
            <a:endParaRPr lang="ro-RO" sz="2200" dirty="0" smtClean="0"/>
          </a:p>
          <a:p>
            <a:r>
              <a:rPr lang="ro-RO" sz="2200" dirty="0" smtClean="0"/>
              <a:t>17 părinți / asistenți personali participanți la Școala Părinților, Grupurile de suport și Atelierele de confecționare materiale educative </a:t>
            </a:r>
          </a:p>
          <a:p>
            <a:endParaRPr lang="ro-RO" sz="2200" dirty="0"/>
          </a:p>
          <a:p>
            <a:r>
              <a:rPr lang="ro-RO" sz="2200" dirty="0" smtClean="0"/>
              <a:t>14 voluntari selectați (9 cadre didactice + 5 elevi de liceu)</a:t>
            </a:r>
          </a:p>
          <a:p>
            <a:endParaRPr lang="ro-RO" sz="2200" dirty="0"/>
          </a:p>
          <a:p>
            <a:r>
              <a:rPr lang="ro-RO" sz="2200" dirty="0" smtClean="0"/>
              <a:t>A fost realizat un curs de formare a voluntarilor cu tema: </a:t>
            </a:r>
            <a:r>
              <a:rPr lang="ro-RO" sz="2200" dirty="0">
                <a:solidFill>
                  <a:srgbClr val="00218C"/>
                </a:solidFill>
              </a:rPr>
              <a:t>STRATEGII DE INTERACȚIUNE CU COPIII CU DIZABILITĂȚI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080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1" y="-394137"/>
            <a:ext cx="4797606" cy="43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64" y="2601310"/>
            <a:ext cx="5813535" cy="387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61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1640" y="-365672"/>
            <a:ext cx="713805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 smtClean="0"/>
              <a:t>Activitatea  4.2</a:t>
            </a:r>
          </a:p>
          <a:p>
            <a:pPr algn="ctr"/>
            <a:r>
              <a:rPr lang="ro-RO" sz="2800" b="1" dirty="0" smtClean="0"/>
              <a:t>Activități de integrare în </a:t>
            </a:r>
            <a:endParaRPr lang="en-US" sz="2800" b="1" dirty="0" smtClean="0"/>
          </a:p>
          <a:p>
            <a:pPr algn="ctr"/>
            <a:r>
              <a:rPr lang="ro-RO" sz="2800" b="1" dirty="0" smtClean="0"/>
              <a:t>comunitate a copiilor</a:t>
            </a:r>
          </a:p>
          <a:p>
            <a:pPr algn="r"/>
            <a:endParaRPr lang="en-US" sz="2800" b="1" dirty="0" smtClean="0"/>
          </a:p>
          <a:p>
            <a:pPr algn="just"/>
            <a:r>
              <a:rPr lang="ro-RO" sz="2400" dirty="0" smtClean="0"/>
              <a:t>12 elevi</a:t>
            </a:r>
            <a:r>
              <a:rPr lang="en-US" sz="2400" dirty="0" smtClean="0"/>
              <a:t> cu </a:t>
            </a:r>
            <a:r>
              <a:rPr lang="ro-RO" sz="2400" dirty="0" smtClean="0"/>
              <a:t>dizabilitãţi</a:t>
            </a:r>
            <a:r>
              <a:rPr lang="en-US" sz="2400" dirty="0" smtClean="0"/>
              <a:t>, </a:t>
            </a:r>
            <a:r>
              <a:rPr lang="ro-RO" sz="2400" dirty="0" smtClean="0"/>
              <a:t>fraţii şi surorile acestora </a:t>
            </a:r>
            <a:r>
              <a:rPr lang="en-US" sz="2400" dirty="0" smtClean="0"/>
              <a:t>au </a:t>
            </a:r>
            <a:r>
              <a:rPr lang="en-US" sz="2400" dirty="0" err="1" smtClean="0"/>
              <a:t>beneficiat</a:t>
            </a:r>
            <a:r>
              <a:rPr lang="en-US" sz="2400" dirty="0" smtClean="0"/>
              <a:t> de 8 </a:t>
            </a:r>
            <a:r>
              <a:rPr lang="ro-RO" sz="2400" dirty="0" smtClean="0"/>
              <a:t>activitãţi de integrare</a:t>
            </a:r>
            <a:r>
              <a:rPr lang="en-US" sz="2400" dirty="0" smtClean="0"/>
              <a:t> </a:t>
            </a:r>
            <a:r>
              <a:rPr lang="ro-RO" sz="2400" dirty="0" smtClean="0"/>
              <a:t>în</a:t>
            </a:r>
            <a:r>
              <a:rPr lang="en-US" sz="2400" dirty="0" smtClean="0"/>
              <a:t> </a:t>
            </a:r>
            <a:r>
              <a:rPr lang="en-US" sz="2400" dirty="0" err="1" smtClean="0"/>
              <a:t>perioada</a:t>
            </a:r>
            <a:r>
              <a:rPr lang="en-US" sz="2400" dirty="0" smtClean="0"/>
              <a:t> </a:t>
            </a:r>
            <a:r>
              <a:rPr lang="en-US" sz="2400" dirty="0" err="1" smtClean="0"/>
              <a:t>iunie-decembrie</a:t>
            </a:r>
            <a:r>
              <a:rPr lang="ro-RO" sz="2400" dirty="0" smtClean="0"/>
              <a:t> 2015</a:t>
            </a:r>
            <a:r>
              <a:rPr lang="en-US" sz="2400" dirty="0" smtClean="0"/>
              <a:t>:</a:t>
            </a:r>
            <a:endParaRPr lang="ro-RO" sz="2400" dirty="0" smtClean="0"/>
          </a:p>
          <a:p>
            <a:pPr algn="just"/>
            <a:r>
              <a:rPr lang="en-US" sz="2400" dirty="0" smtClean="0"/>
              <a:t>      - o </a:t>
            </a:r>
            <a:r>
              <a:rPr lang="ro-RO" sz="2400" dirty="0" smtClean="0"/>
              <a:t>ieşire în parc şi la cofetãrie</a:t>
            </a:r>
            <a:endParaRPr lang="en-US" sz="2400" dirty="0" smtClean="0"/>
          </a:p>
          <a:p>
            <a:pPr algn="just"/>
            <a:r>
              <a:rPr lang="en-US" sz="2400" dirty="0" smtClean="0"/>
              <a:t>      </a:t>
            </a:r>
            <a:r>
              <a:rPr lang="ro-RO" sz="2400" dirty="0" smtClean="0"/>
              <a:t>- </a:t>
            </a:r>
            <a:r>
              <a:rPr lang="en-US" sz="2400" dirty="0" smtClean="0"/>
              <a:t>o </a:t>
            </a:r>
            <a:r>
              <a:rPr lang="ro-RO" sz="2400" dirty="0" smtClean="0"/>
              <a:t>vizitã</a:t>
            </a:r>
            <a:r>
              <a:rPr lang="en-US" sz="2400" dirty="0" smtClean="0"/>
              <a:t> la</a:t>
            </a:r>
            <a:r>
              <a:rPr lang="ro-RO" sz="2400" dirty="0" smtClean="0"/>
              <a:t> Grãdin</a:t>
            </a:r>
            <a:r>
              <a:rPr lang="en-US" sz="2400" dirty="0" smtClean="0"/>
              <a:t>a</a:t>
            </a:r>
            <a:r>
              <a:rPr lang="ro-RO" sz="2400" dirty="0" smtClean="0"/>
              <a:t> Botanicã</a:t>
            </a:r>
            <a:r>
              <a:rPr lang="en-US" sz="2400" dirty="0" smtClean="0"/>
              <a:t> </a:t>
            </a:r>
            <a:r>
              <a:rPr lang="en-US" sz="2400" dirty="0" err="1" smtClean="0"/>
              <a:t>Jibou</a:t>
            </a:r>
            <a:endParaRPr lang="en-US" sz="2400" dirty="0" smtClean="0"/>
          </a:p>
          <a:p>
            <a:pPr algn="just"/>
            <a:r>
              <a:rPr lang="en-US" sz="2400" dirty="0" smtClean="0"/>
              <a:t>      - </a:t>
            </a:r>
            <a:r>
              <a:rPr lang="ro-RO" sz="2400" dirty="0" smtClean="0"/>
              <a:t>un </a:t>
            </a:r>
            <a:r>
              <a:rPr lang="en-US" sz="2400" dirty="0" smtClean="0"/>
              <a:t>pr</a:t>
            </a:r>
            <a:r>
              <a:rPr lang="ro-RO" sz="2400" dirty="0" smtClean="0"/>
              <a:t>â</a:t>
            </a:r>
            <a:r>
              <a:rPr lang="en-US" sz="2400" dirty="0" err="1" smtClean="0"/>
              <a:t>nz</a:t>
            </a:r>
            <a:r>
              <a:rPr lang="en-US" sz="2400" dirty="0" smtClean="0"/>
              <a:t> la Restaurant Glamour </a:t>
            </a:r>
            <a:r>
              <a:rPr lang="en-US" sz="2400" dirty="0" err="1" smtClean="0"/>
              <a:t>Jibou</a:t>
            </a:r>
            <a:endParaRPr lang="en-US" sz="2400" dirty="0" smtClean="0"/>
          </a:p>
          <a:p>
            <a:r>
              <a:rPr lang="en-US" sz="2400" dirty="0" smtClean="0"/>
              <a:t>      </a:t>
            </a:r>
            <a:r>
              <a:rPr lang="ro-RO" sz="2400" dirty="0" smtClean="0"/>
              <a:t>-</a:t>
            </a:r>
            <a:r>
              <a:rPr lang="en-US" sz="2400" dirty="0" smtClean="0"/>
              <a:t> o </a:t>
            </a:r>
            <a:r>
              <a:rPr lang="ro-RO" sz="2400" dirty="0" smtClean="0"/>
              <a:t>vizită</a:t>
            </a:r>
            <a:r>
              <a:rPr lang="en-US" sz="2400" dirty="0" smtClean="0"/>
              <a:t> la</a:t>
            </a:r>
            <a:r>
              <a:rPr lang="ro-RO" sz="2400" dirty="0" smtClean="0"/>
              <a:t> Centrul NoRo</a:t>
            </a:r>
            <a:endParaRPr lang="en-US" sz="2400" dirty="0" smtClean="0"/>
          </a:p>
          <a:p>
            <a:r>
              <a:rPr lang="en-US" sz="2400" dirty="0" smtClean="0"/>
              <a:t>      </a:t>
            </a:r>
            <a:r>
              <a:rPr lang="ro-RO" sz="2400" dirty="0" smtClean="0"/>
              <a:t>- </a:t>
            </a:r>
            <a:r>
              <a:rPr lang="en-US" sz="2400" dirty="0" smtClean="0"/>
              <a:t>1 </a:t>
            </a:r>
            <a:r>
              <a:rPr lang="ro-RO" sz="2400" dirty="0" smtClean="0"/>
              <a:t>concert de colinde </a:t>
            </a:r>
            <a:endParaRPr lang="en-US" sz="2400" dirty="0" smtClean="0"/>
          </a:p>
          <a:p>
            <a:r>
              <a:rPr lang="en-US" sz="2400" dirty="0" smtClean="0"/>
              <a:t>      </a:t>
            </a:r>
            <a:r>
              <a:rPr lang="ro-RO" sz="2400" dirty="0" smtClean="0"/>
              <a:t>- 1 atelier de art-terapie organizat de Casa Culorilor și desfășurat la Șc. M. Eminescu Zalău</a:t>
            </a:r>
            <a:endParaRPr lang="en-US" sz="2400" dirty="0" smtClean="0"/>
          </a:p>
          <a:p>
            <a:pPr algn="just"/>
            <a:r>
              <a:rPr lang="ro-RO" sz="2400" dirty="0" smtClean="0"/>
              <a:t>La activități au participat: elevi cu dizabilități și frații / surorile acestora, elevi din școli de masă, părinţi şi asistenți personali, voluntari, cadre didactice.</a:t>
            </a:r>
            <a:endParaRPr lang="en-US" sz="3200" b="1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1995643_10207529687661444_103868627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8" y="2886185"/>
            <a:ext cx="6858000" cy="3971813"/>
          </a:xfrm>
          <a:prstGeom prst="rect">
            <a:avLst/>
          </a:prstGeom>
        </p:spPr>
      </p:pic>
      <p:pic>
        <p:nvPicPr>
          <p:cNvPr id="7" name="Picture 6" descr="10677404_10208137482815943_1157871373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8" y="-536029"/>
            <a:ext cx="5502166" cy="37671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1641" y="1434662"/>
            <a:ext cx="69015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dirty="0" smtClean="0"/>
              <a:t>S-au realizat materiale educative adaptate trebuințelor de dezvoltare și potențialului elevilor cu dizabilități</a:t>
            </a:r>
          </a:p>
          <a:p>
            <a:pPr algn="just"/>
            <a:endParaRPr lang="ro-RO" sz="2400" i="1" dirty="0" smtClean="0"/>
          </a:p>
          <a:p>
            <a:pPr algn="just"/>
            <a:r>
              <a:rPr lang="ro-RO" sz="2400" i="1" dirty="0" smtClean="0"/>
              <a:t>Au participat: </a:t>
            </a:r>
            <a:r>
              <a:rPr lang="en-US" sz="2400" dirty="0" smtClean="0"/>
              <a:t>p</a:t>
            </a:r>
            <a:r>
              <a:rPr lang="ro-RO" sz="2400" dirty="0" smtClean="0"/>
              <a:t>ă</a:t>
            </a:r>
            <a:r>
              <a:rPr lang="en-US" sz="2400" dirty="0" err="1" smtClean="0"/>
              <a:t>rinţi</a:t>
            </a:r>
            <a:r>
              <a:rPr lang="en-US" sz="2400" dirty="0" smtClean="0"/>
              <a:t>,  </a:t>
            </a:r>
            <a:r>
              <a:rPr lang="en-US" sz="2400" dirty="0" err="1" smtClean="0"/>
              <a:t>asistenţi</a:t>
            </a:r>
            <a:r>
              <a:rPr lang="en-US" sz="2400" dirty="0" smtClean="0"/>
              <a:t> </a:t>
            </a:r>
            <a:r>
              <a:rPr lang="en-US" sz="2400" dirty="0" err="1" smtClean="0"/>
              <a:t>personali</a:t>
            </a:r>
            <a:r>
              <a:rPr lang="ro-RO" sz="2400" dirty="0" smtClean="0"/>
              <a:t>, voluntari </a:t>
            </a:r>
            <a:r>
              <a:rPr lang="en-US" sz="2400" dirty="0" err="1" smtClean="0"/>
              <a:t>şi</a:t>
            </a:r>
            <a:r>
              <a:rPr lang="en-US" sz="2400" dirty="0" smtClean="0"/>
              <a:t> cadre </a:t>
            </a:r>
            <a:r>
              <a:rPr lang="en-US" sz="2400" dirty="0" err="1" smtClean="0"/>
              <a:t>didactice</a:t>
            </a:r>
            <a:r>
              <a:rPr lang="ro-RO" sz="2400" dirty="0" smtClean="0"/>
              <a:t> de la CȘEI Șimleu – Structura Speranța</a:t>
            </a:r>
            <a:endParaRPr lang="en-US" sz="3200" b="1" dirty="0" smtClean="0"/>
          </a:p>
          <a:p>
            <a:pPr algn="r"/>
            <a:endParaRPr lang="en-US" sz="3200" b="1" dirty="0" smtClean="0"/>
          </a:p>
          <a:p>
            <a:pPr algn="r"/>
            <a:endParaRPr lang="en-US" sz="3200" b="1" dirty="0" smtClean="0"/>
          </a:p>
          <a:p>
            <a:pPr algn="r"/>
            <a:endParaRPr lang="ro-RO" sz="3200" b="1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materia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193" y="3868660"/>
            <a:ext cx="3831022" cy="2201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9519" y="0"/>
            <a:ext cx="55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Activitatea  4.3</a:t>
            </a:r>
          </a:p>
          <a:p>
            <a:pPr algn="ctr"/>
            <a:r>
              <a:rPr lang="ro-RO" b="1" dirty="0" smtClean="0"/>
              <a:t>Ateliere de confecționare materiale educative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37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9546" y="1182413"/>
            <a:ext cx="42172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8 </a:t>
            </a:r>
            <a:r>
              <a:rPr lang="en-US" sz="2400" dirty="0" err="1" smtClean="0"/>
              <a:t>ateliere</a:t>
            </a:r>
            <a:r>
              <a:rPr lang="en-US" sz="2400" dirty="0" smtClean="0"/>
              <a:t> </a:t>
            </a:r>
            <a:r>
              <a:rPr lang="ro-RO" sz="2400" dirty="0" smtClean="0"/>
              <a:t>desășurate pe durata a </a:t>
            </a:r>
            <a:r>
              <a:rPr lang="en-US" sz="2400" dirty="0" smtClean="0"/>
              <a:t>7 </a:t>
            </a:r>
            <a:r>
              <a:rPr lang="en-US" sz="2400" dirty="0" err="1" smtClean="0"/>
              <a:t>luni</a:t>
            </a:r>
            <a:r>
              <a:rPr lang="ro-RO" sz="2400" dirty="0" smtClean="0"/>
              <a:t>: 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r>
              <a:rPr lang="en-US" sz="2400" dirty="0" smtClean="0"/>
              <a:t>   - 50 de </a:t>
            </a:r>
            <a:r>
              <a:rPr lang="en-US" sz="2400" dirty="0" err="1" smtClean="0"/>
              <a:t>planşe</a:t>
            </a:r>
            <a:r>
              <a:rPr lang="en-US" sz="2400" dirty="0" smtClean="0"/>
              <a:t> educative</a:t>
            </a:r>
          </a:p>
          <a:p>
            <a:r>
              <a:rPr lang="en-US" sz="2400" dirty="0" smtClean="0"/>
              <a:t>   - 40 de </a:t>
            </a:r>
            <a:r>
              <a:rPr lang="en-US" sz="2400" dirty="0" err="1" smtClean="0"/>
              <a:t>seturi</a:t>
            </a:r>
            <a:r>
              <a:rPr lang="en-US" sz="2400" dirty="0" smtClean="0"/>
              <a:t>  </a:t>
            </a:r>
            <a:r>
              <a:rPr lang="en-US" sz="2400" dirty="0" err="1" smtClean="0"/>
              <a:t>pictograme</a:t>
            </a:r>
            <a:endParaRPr lang="en-US" sz="2400" dirty="0" smtClean="0"/>
          </a:p>
          <a:p>
            <a:r>
              <a:rPr lang="en-US" sz="2400" dirty="0" smtClean="0"/>
              <a:t>   - 10 </a:t>
            </a:r>
            <a:r>
              <a:rPr lang="en-US" sz="2400" dirty="0" err="1" smtClean="0"/>
              <a:t>planşe</a:t>
            </a:r>
            <a:r>
              <a:rPr lang="en-US" sz="2400" dirty="0" smtClean="0"/>
              <a:t> de  </a:t>
            </a:r>
            <a:r>
              <a:rPr lang="en-US" sz="2400" dirty="0" err="1" smtClean="0"/>
              <a:t>programe</a:t>
            </a:r>
            <a:r>
              <a:rPr lang="en-US" sz="2400" dirty="0" smtClean="0"/>
              <a:t> cu </a:t>
            </a:r>
            <a:r>
              <a:rPr lang="en-US" sz="2400" dirty="0" err="1" smtClean="0"/>
              <a:t>scai</a:t>
            </a:r>
            <a:endParaRPr lang="en-US" sz="2400" dirty="0" smtClean="0"/>
          </a:p>
          <a:p>
            <a:r>
              <a:rPr lang="en-US" sz="2400" dirty="0" smtClean="0"/>
              <a:t>   - 7 </a:t>
            </a:r>
            <a:r>
              <a:rPr lang="en-US" sz="2400" dirty="0" err="1" smtClean="0"/>
              <a:t>caiete</a:t>
            </a:r>
            <a:r>
              <a:rPr lang="en-US" sz="2400" dirty="0" smtClean="0"/>
              <a:t> de </a:t>
            </a:r>
            <a:r>
              <a:rPr lang="en-US" sz="2400" dirty="0" err="1" smtClean="0"/>
              <a:t>comunicare</a:t>
            </a:r>
            <a:endParaRPr lang="en-US" sz="2400" dirty="0" smtClean="0"/>
          </a:p>
          <a:p>
            <a:r>
              <a:rPr lang="en-US" sz="2400" dirty="0" smtClean="0"/>
              <a:t>   - 10 </a:t>
            </a:r>
            <a:r>
              <a:rPr lang="en-US" sz="2400" dirty="0" err="1" smtClean="0"/>
              <a:t>Calendare</a:t>
            </a:r>
            <a:r>
              <a:rPr lang="en-US" sz="2400" dirty="0" smtClean="0"/>
              <a:t> ale </a:t>
            </a:r>
            <a:r>
              <a:rPr lang="en-US" sz="2400" dirty="0" err="1" smtClean="0"/>
              <a:t>naturii</a:t>
            </a:r>
            <a:endParaRPr lang="en-US" sz="2400" dirty="0" smtClean="0"/>
          </a:p>
          <a:p>
            <a:r>
              <a:rPr lang="en-US" sz="2400" dirty="0" smtClean="0"/>
              <a:t>   - 2 c</a:t>
            </a:r>
            <a:r>
              <a:rPr lang="ro-RO" sz="2400" dirty="0" smtClean="0"/>
              <a:t>ă</a:t>
            </a:r>
            <a:r>
              <a:rPr lang="en-US" sz="2400" dirty="0" err="1" smtClean="0"/>
              <a:t>rţi</a:t>
            </a:r>
            <a:r>
              <a:rPr lang="en-US" sz="2400" dirty="0" smtClean="0"/>
              <a:t> </a:t>
            </a:r>
            <a:r>
              <a:rPr lang="en-US" sz="2400" dirty="0" err="1" smtClean="0"/>
              <a:t>senzoriale</a:t>
            </a:r>
            <a:endParaRPr lang="en-US" sz="2400" dirty="0" smtClean="0"/>
          </a:p>
          <a:p>
            <a:r>
              <a:rPr lang="en-US" sz="2400" dirty="0" smtClean="0"/>
              <a:t>   - 30 de </a:t>
            </a:r>
            <a:r>
              <a:rPr lang="en-US" sz="2400" dirty="0" err="1" smtClean="0"/>
              <a:t>trasee</a:t>
            </a:r>
            <a:r>
              <a:rPr lang="en-US" sz="2400" dirty="0" smtClean="0"/>
              <a:t> </a:t>
            </a:r>
            <a:r>
              <a:rPr lang="en-US" sz="2400" dirty="0" err="1" smtClean="0"/>
              <a:t>grafice</a:t>
            </a:r>
            <a:r>
              <a:rPr lang="en-US" sz="2400" dirty="0" smtClean="0"/>
              <a:t>. </a:t>
            </a:r>
          </a:p>
        </p:txBody>
      </p:sp>
      <p:pic>
        <p:nvPicPr>
          <p:cNvPr id="6" name="Picture 5" descr="12400297_10208137611699165_1967031033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821" y="1182414"/>
            <a:ext cx="4627179" cy="50922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8668" y="0"/>
            <a:ext cx="5762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o-RO" b="1" dirty="0" smtClean="0"/>
              <a:t>Activitatea  4.3</a:t>
            </a:r>
          </a:p>
          <a:p>
            <a:pPr algn="r"/>
            <a:r>
              <a:rPr lang="ro-RO" b="1" dirty="0" smtClean="0"/>
              <a:t>Ateliere de confecționare materiale educative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0427" y="406583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 smtClean="0"/>
              <a:t>Activitatea  4.4 Grupuri de suport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1" y="0"/>
            <a:ext cx="1162483" cy="40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971" y="1355834"/>
            <a:ext cx="84781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dirty="0"/>
              <a:t>17 părinți, asistenți personali, reprezentanți legali </a:t>
            </a:r>
            <a:r>
              <a:rPr lang="ro-RO" sz="2400" dirty="0" smtClean="0"/>
              <a:t>au împărtășit emoții, experiențe, așteptări în cadrul a 6 grupuri de suport </a:t>
            </a:r>
          </a:p>
          <a:p>
            <a:endParaRPr lang="ro-R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56" y="3426918"/>
            <a:ext cx="4272455" cy="320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1" y="3042743"/>
            <a:ext cx="4052815" cy="303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na\Desktop\sigle\LOGO_Solidari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95" y="-129369"/>
            <a:ext cx="1493625" cy="102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96709321"/>
              </p:ext>
            </p:extLst>
          </p:nvPr>
        </p:nvGraphicFramePr>
        <p:xfrm>
          <a:off x="579521" y="1461673"/>
          <a:ext cx="8012685" cy="462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0818" y="1308538"/>
            <a:ext cx="307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CĂ...</a:t>
            </a:r>
            <a:endParaRPr lang="ro-RO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3" y="-68387"/>
            <a:ext cx="25781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3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0234" y="0"/>
            <a:ext cx="5186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/>
              <a:t>Activitatea  4.5</a:t>
            </a:r>
          </a:p>
          <a:p>
            <a:pPr algn="ctr"/>
            <a:r>
              <a:rPr lang="ro-RO" sz="3200" b="1" dirty="0" smtClean="0"/>
              <a:t>Școala Părinților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970" y="1481959"/>
            <a:ext cx="84308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smtClean="0"/>
              <a:t>17 părinți, asistenți personali, reprezentanți legali au participat la 6 întâlniri de tip Școala Părinților:</a:t>
            </a:r>
          </a:p>
          <a:p>
            <a:r>
              <a:rPr lang="ro-RO" sz="2400" dirty="0" smtClean="0"/>
              <a:t>Printre temele abordate au fost:</a:t>
            </a:r>
          </a:p>
          <a:p>
            <a:pPr marL="285750" indent="-285750">
              <a:buFontTx/>
              <a:buChar char="-"/>
            </a:pPr>
            <a:r>
              <a:rPr lang="ro-RO" sz="2400" dirty="0" smtClean="0"/>
              <a:t>Înțelegerea comportamentului copilului</a:t>
            </a:r>
          </a:p>
          <a:p>
            <a:pPr marL="285750" indent="-285750">
              <a:buFontTx/>
              <a:buChar char="-"/>
            </a:pPr>
            <a:r>
              <a:rPr lang="ro-RO" sz="2400" dirty="0" smtClean="0"/>
              <a:t>Părinte bun / Părinte responsabil</a:t>
            </a:r>
          </a:p>
          <a:p>
            <a:pPr marL="285750" indent="-285750">
              <a:buFontTx/>
              <a:buChar char="-"/>
            </a:pPr>
            <a:r>
              <a:rPr lang="ro-RO" sz="2400" dirty="0" smtClean="0"/>
              <a:t>Utilizarea PC-ului ca resursă de învățare la copiii cu dizabilități</a:t>
            </a:r>
          </a:p>
          <a:p>
            <a:pPr marL="285750" indent="-285750">
              <a:buFontTx/>
              <a:buChar char="-"/>
            </a:pPr>
            <a:r>
              <a:rPr lang="ro-RO" sz="2400" dirty="0" smtClean="0"/>
              <a:t>Modalități de continuare a intervenției acasă (dezvoltarea limbajului receptiv și expresiv, imitarea, asocierea, urmarea unor comenzi, munca independentă etc.)</a:t>
            </a:r>
          </a:p>
          <a:p>
            <a:pPr marL="285750" indent="-285750" algn="ctr"/>
            <a:r>
              <a:rPr lang="ro-RO" sz="2400" dirty="0" smtClean="0"/>
              <a:t>+ </a:t>
            </a:r>
            <a:r>
              <a:rPr lang="ro-RO" sz="2400" b="1" i="1" dirty="0" smtClean="0"/>
              <a:t>exerciții aplicative</a:t>
            </a:r>
            <a:endParaRPr lang="ro-RO" sz="2400" b="1" i="1" dirty="0"/>
          </a:p>
        </p:txBody>
      </p:sp>
    </p:spTree>
    <p:extLst>
      <p:ext uri="{BB962C8B-B14F-4D97-AF65-F5344CB8AC3E}">
        <p14:creationId xmlns:p14="http://schemas.microsoft.com/office/powerpoint/2010/main" val="337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5" y="3657599"/>
            <a:ext cx="3381706" cy="2254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11" y="662148"/>
            <a:ext cx="4051738" cy="2701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93" y="3429000"/>
            <a:ext cx="4572000" cy="30480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41" y="-373115"/>
            <a:ext cx="2727434" cy="363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7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9614" y="0"/>
            <a:ext cx="6117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 smtClean="0"/>
              <a:t>Activitatea  4.6</a:t>
            </a:r>
            <a:r>
              <a:rPr lang="en-US" sz="2800" b="1" dirty="0" smtClean="0"/>
              <a:t> </a:t>
            </a:r>
            <a:r>
              <a:rPr lang="ro-RO" sz="2800" b="1" dirty="0" smtClean="0"/>
              <a:t>Intervenție psihologică personalizată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30" y="1404939"/>
            <a:ext cx="3595687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70" y="3832828"/>
            <a:ext cx="3737576" cy="21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669" y="1203987"/>
            <a:ext cx="39729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dirty="0" smtClean="0"/>
              <a:t>- 12 copiii au beneficiat, timp de 4 luni, de câte o ședință  săptămânală de terapie psihologică realizată în baza unei evaluări prealabile și a unui PIP</a:t>
            </a:r>
          </a:p>
          <a:p>
            <a:pPr algn="just"/>
            <a:endParaRPr lang="ro-RO" sz="2400" dirty="0"/>
          </a:p>
          <a:p>
            <a:pPr algn="just"/>
            <a:r>
              <a:rPr lang="ro-RO" sz="2400" dirty="0" smtClean="0"/>
              <a:t>- În timpul intervenției au fost realizate 10 filmulețe care au fost utilizate în cadrul Școlii Părinților</a:t>
            </a: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337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" y="1572118"/>
            <a:ext cx="2286000" cy="4029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4179" y="1414463"/>
            <a:ext cx="50449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 smtClean="0"/>
              <a:t>Rezultate calitative:</a:t>
            </a:r>
          </a:p>
          <a:p>
            <a:pPr marL="285750" indent="-285750">
              <a:buFontTx/>
              <a:buChar char="-"/>
            </a:pPr>
            <a:r>
              <a:rPr lang="ro-RO" sz="2800" dirty="0" smtClean="0"/>
              <a:t>creșterea gradului de cooperare și a persistenței în activitate</a:t>
            </a:r>
          </a:p>
          <a:p>
            <a:pPr marL="285750" indent="-285750">
              <a:buFontTx/>
              <a:buChar char="-"/>
            </a:pPr>
            <a:r>
              <a:rPr lang="ro-RO" sz="2800" dirty="0" smtClean="0"/>
              <a:t>Reducerea comportamentelor dezadaptative</a:t>
            </a:r>
          </a:p>
          <a:p>
            <a:pPr marL="285750" indent="-285750">
              <a:buFontTx/>
              <a:buChar char="-"/>
            </a:pPr>
            <a:r>
              <a:rPr lang="ro-RO" sz="2800" dirty="0" smtClean="0"/>
              <a:t>Emoții pozitive și confort  psihic pe perioada desfășurării activităților</a:t>
            </a:r>
          </a:p>
          <a:p>
            <a:pPr marL="285750" indent="-285750">
              <a:buFontTx/>
              <a:buChar char="-"/>
            </a:pPr>
            <a:r>
              <a:rPr lang="ro-RO" sz="2800" dirty="0" smtClean="0"/>
              <a:t>etc.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8083" y="0"/>
            <a:ext cx="488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dirty="0" smtClean="0"/>
              <a:t>Activitatea  4.6</a:t>
            </a:r>
          </a:p>
          <a:p>
            <a:pPr algn="ctr"/>
            <a:r>
              <a:rPr lang="ro-RO" b="1" dirty="0" smtClean="0"/>
              <a:t>Intervenție psihologică personalizată</a:t>
            </a:r>
          </a:p>
        </p:txBody>
      </p:sp>
    </p:spTree>
    <p:extLst>
      <p:ext uri="{BB962C8B-B14F-4D97-AF65-F5344CB8AC3E}">
        <p14:creationId xmlns:p14="http://schemas.microsoft.com/office/powerpoint/2010/main" val="5745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518" y="-365672"/>
            <a:ext cx="54391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500" b="1" dirty="0" smtClean="0"/>
              <a:t>Activitatea  4.7</a:t>
            </a:r>
          </a:p>
          <a:p>
            <a:pPr algn="ctr"/>
            <a:r>
              <a:rPr lang="ro-RO" sz="2500" b="1" dirty="0" smtClean="0"/>
              <a:t>Elaborarea și diseminarea </a:t>
            </a:r>
          </a:p>
          <a:p>
            <a:pPr algn="ctr"/>
            <a:r>
              <a:rPr lang="ro-RO" sz="2500" b="1" dirty="0" smtClean="0"/>
              <a:t>ghidului ”Părinți de copii speciali”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1" y="2075465"/>
            <a:ext cx="4343566" cy="3048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1902" y="1203988"/>
            <a:ext cx="38467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o-RO" sz="2400" b="1" dirty="0" smtClean="0"/>
              <a:t>Elaborarea și tipărirea în 1000 de exemplare a ghidului </a:t>
            </a:r>
            <a:r>
              <a:rPr lang="ro-RO" sz="2400" b="1" dirty="0"/>
              <a:t>”Părinți de copii speciali</a:t>
            </a:r>
            <a:r>
              <a:rPr lang="ro-RO" sz="2400" b="1" dirty="0" smtClean="0"/>
              <a:t>”</a:t>
            </a:r>
          </a:p>
          <a:p>
            <a:pPr marL="285750" indent="-285750">
              <a:buFontTx/>
              <a:buChar char="-"/>
            </a:pPr>
            <a:endParaRPr lang="ro-RO" sz="2400" b="1" dirty="0" smtClean="0"/>
          </a:p>
          <a:p>
            <a:pPr marL="285750" indent="-285750">
              <a:buFontTx/>
              <a:buChar char="-"/>
            </a:pPr>
            <a:r>
              <a:rPr lang="ro-RO" sz="2400" b="1" dirty="0" smtClean="0"/>
              <a:t>Diseminare directă în rândul părinților, asistenților sociali, dar și prin  intermediul altor instituții și furnizori de servicii (CJRAE, DGASPC, APWR, CITO, Fundația ACASĂ etc.)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37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4277" y="-365672"/>
            <a:ext cx="3058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/>
              <a:t>Achiziții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6290" y="867105"/>
            <a:ext cx="747285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ro-RO" b="1" dirty="0" smtClean="0"/>
              <a:t>Bunuri:</a:t>
            </a:r>
          </a:p>
          <a:p>
            <a:pPr marL="285750" indent="-285750" algn="just">
              <a:buFontTx/>
              <a:buChar char="-"/>
            </a:pPr>
            <a:r>
              <a:rPr lang="ro-RO" sz="2000" dirty="0" smtClean="0"/>
              <a:t>O imprimantă multifuncțională laser color (2400 euro)</a:t>
            </a:r>
          </a:p>
          <a:p>
            <a:pPr marL="285750" indent="-285750" algn="just">
              <a:buFontTx/>
              <a:buChar char="-"/>
            </a:pPr>
            <a:r>
              <a:rPr lang="ro-RO" sz="2000" dirty="0" smtClean="0"/>
              <a:t>O cameră video (500 euro)</a:t>
            </a:r>
          </a:p>
          <a:p>
            <a:pPr marL="285750" indent="-285750" algn="just">
              <a:buFontTx/>
              <a:buChar char="-"/>
            </a:pPr>
            <a:r>
              <a:rPr lang="ro-RO" sz="2000" dirty="0" smtClean="0"/>
              <a:t>Jocuri și materiale educative – pentru stimularea senzorială și cognitivă a copiilor cu dizabilități (aprox.4000 euro)</a:t>
            </a:r>
          </a:p>
          <a:p>
            <a:pPr marL="285750" indent="-285750" algn="just">
              <a:buFontTx/>
              <a:buChar char="-"/>
            </a:pPr>
            <a:r>
              <a:rPr lang="ro-RO" sz="2000" dirty="0" smtClean="0"/>
              <a:t>Consumabile pentru realizare de materiale educative (aprox. 2500 euro)</a:t>
            </a:r>
          </a:p>
          <a:p>
            <a:pPr marL="285750" indent="-285750" algn="just">
              <a:buFontTx/>
              <a:buChar char="-"/>
            </a:pPr>
            <a:r>
              <a:rPr lang="ro-RO" sz="2000" dirty="0" smtClean="0"/>
              <a:t>Cadouri beneficiari</a:t>
            </a:r>
          </a:p>
          <a:p>
            <a:pPr marL="285750" indent="-285750"/>
            <a:endParaRPr lang="ro-RO" dirty="0" smtClean="0"/>
          </a:p>
          <a:p>
            <a:pPr marL="285750" indent="-285750"/>
            <a:r>
              <a:rPr lang="ro-RO" b="1" dirty="0" smtClean="0"/>
              <a:t>Servicii:</a:t>
            </a:r>
          </a:p>
          <a:p>
            <a:pPr marL="285750" indent="-285750" algn="just"/>
            <a:r>
              <a:rPr lang="ro-RO" sz="2000" dirty="0" smtClean="0"/>
              <a:t>-Psiholog și psihopedagog</a:t>
            </a:r>
          </a:p>
          <a:p>
            <a:pPr marL="285750" indent="-285750" algn="just"/>
            <a:r>
              <a:rPr lang="ro-RO" sz="2000" dirty="0" smtClean="0"/>
              <a:t>-Elaborare și tipărire ghid ”Părinți de copii speciali”</a:t>
            </a:r>
          </a:p>
          <a:p>
            <a:pPr marL="285750" indent="-285750" algn="just"/>
            <a:r>
              <a:rPr lang="ro-RO" sz="2000" dirty="0" smtClean="0"/>
              <a:t>-Transport excursie + prânz la restaurant (elevi + frați &amp; surori, părinți, asistenți personali, voluntari)</a:t>
            </a:r>
          </a:p>
          <a:p>
            <a:pPr marL="285750" indent="-285750" algn="just"/>
            <a:r>
              <a:rPr lang="ro-RO" sz="2000" dirty="0" smtClean="0"/>
              <a:t>-Atelier de art-terapie</a:t>
            </a:r>
          </a:p>
          <a:p>
            <a:pPr marL="285750" indent="-285750" algn="just"/>
            <a:r>
              <a:rPr lang="ro-RO" sz="2000" dirty="0" smtClean="0"/>
              <a:t>-Organizare evenimente (Seminarul româno-elen, Gala voluntariatului, Evenimentul de închidere proiect)</a:t>
            </a:r>
          </a:p>
          <a:p>
            <a:pPr marL="285750" indent="-285750" algn="just"/>
            <a:r>
              <a:rPr lang="ro-RO" sz="2000" dirty="0" smtClean="0"/>
              <a:t>-Audit financiar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37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827689" y="3573463"/>
            <a:ext cx="73073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o-RO" sz="2400" dirty="0"/>
              <a:t>“</a:t>
            </a:r>
            <a:r>
              <a:rPr lang="ro-RO" sz="2400" dirty="0" smtClean="0"/>
              <a:t>Conținutul </a:t>
            </a:r>
            <a:r>
              <a:rPr lang="ro-RO" sz="2400" dirty="0"/>
              <a:t>acestui material nu </a:t>
            </a:r>
            <a:r>
              <a:rPr lang="ro-RO" sz="2400" dirty="0" smtClean="0"/>
              <a:t>reprezintă în </a:t>
            </a:r>
            <a:r>
              <a:rPr lang="ro-RO" sz="2400" dirty="0"/>
              <a:t>mod necesar </a:t>
            </a:r>
            <a:r>
              <a:rPr lang="ro-RO" sz="2400" dirty="0" smtClean="0"/>
              <a:t>poziția oficială </a:t>
            </a:r>
            <a:r>
              <a:rPr lang="ro-RO" sz="2400" dirty="0"/>
              <a:t>a granturilor SEE 2009-2014”</a:t>
            </a:r>
            <a:endParaRPr lang="en-US" sz="2400" dirty="0"/>
          </a:p>
        </p:txBody>
      </p:sp>
      <p:sp>
        <p:nvSpPr>
          <p:cNvPr id="3" name="Up Ribbon 2"/>
          <p:cNvSpPr/>
          <p:nvPr/>
        </p:nvSpPr>
        <p:spPr>
          <a:xfrm>
            <a:off x="827689" y="1951751"/>
            <a:ext cx="6771674" cy="1334293"/>
          </a:xfrm>
          <a:prstGeom prst="ribbon2">
            <a:avLst/>
          </a:prstGeom>
          <a:solidFill>
            <a:srgbClr val="003A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321226" y="2133191"/>
            <a:ext cx="3784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EAEAEA"/>
                </a:solidFill>
              </a:rPr>
              <a:t>V</a:t>
            </a:r>
            <a:r>
              <a:rPr lang="vi-VN" sz="3600" b="1" dirty="0">
                <a:solidFill>
                  <a:srgbClr val="EAEAEA"/>
                </a:solidFill>
              </a:rPr>
              <a:t>ă</a:t>
            </a:r>
            <a:r>
              <a:rPr lang="en-US" sz="3600" b="1" dirty="0">
                <a:solidFill>
                  <a:srgbClr val="EAEAEA"/>
                </a:solidFill>
              </a:rPr>
              <a:t> </a:t>
            </a:r>
            <a:r>
              <a:rPr lang="en-US" sz="3600" b="1" dirty="0" err="1">
                <a:solidFill>
                  <a:srgbClr val="EAEAEA"/>
                </a:solidFill>
              </a:rPr>
              <a:t>mulţumesc</a:t>
            </a:r>
            <a:r>
              <a:rPr lang="en-US" sz="3600" b="1" dirty="0">
                <a:solidFill>
                  <a:srgbClr val="EAEAEA"/>
                </a:solidFill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5391807"/>
            <a:ext cx="692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Proiect finanțat prin granturile SEE 2009-2014, în cadrul Fondului ONG în România</a:t>
            </a:r>
            <a:endParaRPr lang="ro-RO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45476"/>
            <a:ext cx="805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hlinkClick r:id="rId2"/>
              </a:rPr>
              <a:t>www.eeagrants.org</a:t>
            </a:r>
            <a:r>
              <a:rPr lang="ro-RO" sz="2800" dirty="0" smtClean="0"/>
              <a:t>               </a:t>
            </a:r>
            <a:r>
              <a:rPr lang="ro-RO" sz="2800" dirty="0" smtClean="0">
                <a:hlinkClick r:id="rId3"/>
              </a:rPr>
              <a:t>www.fondong.fdsc.ro</a:t>
            </a:r>
            <a:endParaRPr lang="ro-RO" sz="2800" dirty="0"/>
          </a:p>
        </p:txBody>
      </p:sp>
      <p:pic>
        <p:nvPicPr>
          <p:cNvPr id="20485" name="Picture 5" descr="fdsc_LS3E_png 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3091" y="0"/>
            <a:ext cx="1947137" cy="71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1" y="0"/>
            <a:ext cx="1702215" cy="59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4" y="1770594"/>
            <a:ext cx="4508938" cy="340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176" y="1497724"/>
            <a:ext cx="2808761" cy="4401205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o-RO" sz="2800" b="1" dirty="0" smtClean="0"/>
              <a:t>Dar mai ales, pentru că... </a:t>
            </a:r>
          </a:p>
          <a:p>
            <a:endParaRPr lang="ro-RO" sz="2800" b="1" dirty="0"/>
          </a:p>
          <a:p>
            <a:r>
              <a:rPr lang="vi-VN" sz="2800" b="1" dirty="0" smtClean="0">
                <a:solidFill>
                  <a:srgbClr val="C00000"/>
                </a:solidFill>
              </a:rPr>
              <a:t>Î</a:t>
            </a:r>
            <a:r>
              <a:rPr lang="ro-RO" sz="2800" b="1" dirty="0" smtClean="0">
                <a:solidFill>
                  <a:srgbClr val="C00000"/>
                </a:solidFill>
              </a:rPr>
              <a:t>MPREUNĂ </a:t>
            </a:r>
            <a:r>
              <a:rPr lang="vi-VN" sz="2800" b="1" dirty="0" smtClean="0">
                <a:solidFill>
                  <a:srgbClr val="C00000"/>
                </a:solidFill>
              </a:rPr>
              <a:t> </a:t>
            </a:r>
            <a:endParaRPr lang="ro-RO" sz="2800" b="1" dirty="0" smtClean="0">
              <a:solidFill>
                <a:srgbClr val="C00000"/>
              </a:solidFill>
            </a:endParaRPr>
          </a:p>
          <a:p>
            <a:endParaRPr lang="ro-RO" sz="2800" b="1" dirty="0"/>
          </a:p>
          <a:p>
            <a:r>
              <a:rPr lang="vi-VN" sz="2800" b="1" dirty="0" smtClean="0"/>
              <a:t>avem </a:t>
            </a:r>
            <a:r>
              <a:rPr lang="vi-VN" sz="2800" b="1" dirty="0"/>
              <a:t>puterea de a crea </a:t>
            </a:r>
            <a:endParaRPr lang="ro-RO" sz="2800" b="1" dirty="0" smtClean="0"/>
          </a:p>
          <a:p>
            <a:endParaRPr lang="ro-RO" sz="2800" b="1" dirty="0">
              <a:solidFill>
                <a:srgbClr val="00218C"/>
              </a:solidFill>
            </a:endParaRPr>
          </a:p>
          <a:p>
            <a:r>
              <a:rPr lang="vi-VN" sz="2800" b="1" dirty="0" smtClean="0">
                <a:solidFill>
                  <a:srgbClr val="00218C"/>
                </a:solidFill>
              </a:rPr>
              <a:t>O LUME MAI BUNĂ</a:t>
            </a:r>
            <a:endParaRPr lang="vi-VN" sz="2800" b="1" dirty="0">
              <a:solidFill>
                <a:srgbClr val="00218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7" y="-111891"/>
            <a:ext cx="25781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0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108075" y="1452563"/>
            <a:ext cx="40036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 err="1" smtClean="0">
                <a:solidFill>
                  <a:srgbClr val="002060"/>
                </a:solidFill>
                <a:ea typeface="Verdana" pitchFamily="34" charset="0"/>
                <a:cs typeface="Arial" charset="0"/>
              </a:rPr>
              <a:t>Obiectiv</a:t>
            </a:r>
            <a:r>
              <a:rPr lang="ro-RO" sz="3000" b="1" dirty="0" smtClean="0">
                <a:solidFill>
                  <a:srgbClr val="002060"/>
                </a:solidFill>
                <a:ea typeface="Verdana" pitchFamily="34" charset="0"/>
                <a:cs typeface="Arial" charset="0"/>
              </a:rPr>
              <a:t> general</a:t>
            </a:r>
            <a:endParaRPr lang="en-US" sz="3000" b="1" dirty="0">
              <a:solidFill>
                <a:srgbClr val="002060"/>
              </a:solidFill>
              <a:ea typeface="Verdana" pitchFamily="34" charset="0"/>
              <a:cs typeface="Arial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3657601" y="2355850"/>
            <a:ext cx="477695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o-RO" sz="2800" dirty="0" smtClean="0"/>
              <a:t>crește</a:t>
            </a:r>
            <a:r>
              <a:rPr lang="en-US" sz="2800" dirty="0"/>
              <a:t>rea</a:t>
            </a:r>
            <a:r>
              <a:rPr lang="ro-RO" sz="2800" dirty="0"/>
              <a:t> accesul</a:t>
            </a:r>
            <a:r>
              <a:rPr lang="en-US" sz="2800" dirty="0" err="1"/>
              <a:t>ui</a:t>
            </a:r>
            <a:r>
              <a:rPr lang="ro-RO" sz="2800" dirty="0"/>
              <a:t> la servicii sociale și educaționale specializate pentru copii</a:t>
            </a:r>
            <a:r>
              <a:rPr lang="en-US" sz="2800" dirty="0" err="1"/>
              <a:t>i</a:t>
            </a:r>
            <a:r>
              <a:rPr lang="ro-RO" sz="2800" dirty="0"/>
              <a:t> cu dizabilități, aparținătorii acestora și cadrele didactice care lucrează cu acești copii</a:t>
            </a:r>
            <a:endParaRPr lang="en-US" sz="2800" dirty="0"/>
          </a:p>
        </p:txBody>
      </p:sp>
      <p:pic>
        <p:nvPicPr>
          <p:cNvPr id="7" name="Picture 3" descr="C:\Users\ana\Desktop\sigle\LOGO_Solidari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99" y="81574"/>
            <a:ext cx="1493625" cy="102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6" y="2764221"/>
            <a:ext cx="32861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11" y="89457"/>
            <a:ext cx="25781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4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108075" y="1325563"/>
            <a:ext cx="40036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ea typeface="Verdana" pitchFamily="34" charset="0"/>
                <a:cs typeface="Arial" charset="0"/>
              </a:rPr>
              <a:t>Parteneri</a:t>
            </a:r>
            <a:r>
              <a:rPr lang="ro-RO" sz="3000" b="1" dirty="0">
                <a:solidFill>
                  <a:srgbClr val="002060"/>
                </a:solidFill>
                <a:ea typeface="Verdana" pitchFamily="34" charset="0"/>
                <a:cs typeface="Arial" charset="0"/>
              </a:rPr>
              <a:t>:</a:t>
            </a:r>
            <a:endParaRPr lang="en-US" sz="3000" b="1" dirty="0">
              <a:solidFill>
                <a:srgbClr val="002060"/>
              </a:solidFill>
              <a:ea typeface="Verdana" pitchFamily="34" charset="0"/>
              <a:cs typeface="Arial" charset="0"/>
            </a:endParaRP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159875" y="2144110"/>
            <a:ext cx="6641223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o-RO" sz="2800" dirty="0"/>
              <a:t>Asociația Plai Transilvan – </a:t>
            </a:r>
            <a:r>
              <a:rPr lang="ro-RO" sz="2800" dirty="0" smtClean="0"/>
              <a:t>Beneficiar</a:t>
            </a:r>
            <a:endParaRPr lang="ro-RO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o-RO" sz="2800" dirty="0"/>
              <a:t>Asociația Apostoli (Atena, Grecia) – Partener de proiect nr. 1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ro-RO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o-RO" sz="2800" dirty="0"/>
              <a:t>Centrul Școlar pentru Educație Incluzivă Şimleu</a:t>
            </a:r>
            <a:r>
              <a:rPr lang="en-US" sz="2800" dirty="0"/>
              <a:t> - </a:t>
            </a:r>
            <a:r>
              <a:rPr lang="ro-RO" sz="2800" dirty="0"/>
              <a:t> Silvaniei – Partener de proiect nr. 2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pic>
        <p:nvPicPr>
          <p:cNvPr id="7" name="Picture 3" descr="C:\Users\ana\Desktop\sigle\LOGO_Solidari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57" y="81574"/>
            <a:ext cx="1493625" cy="102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" y="304274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25" y="132594"/>
            <a:ext cx="25781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0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791949" y="1378192"/>
            <a:ext cx="52514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ea typeface="Verdana" pitchFamily="34" charset="0"/>
                <a:cs typeface="Arial" charset="0"/>
              </a:rPr>
              <a:t>Informa</a:t>
            </a:r>
            <a:r>
              <a:rPr lang="ro-RO" sz="3000" b="1" dirty="0">
                <a:solidFill>
                  <a:srgbClr val="002060"/>
                </a:solidFill>
                <a:ea typeface="Verdana" pitchFamily="34" charset="0"/>
                <a:cs typeface="Arial" charset="0"/>
              </a:rPr>
              <a:t>ț</a:t>
            </a:r>
            <a:r>
              <a:rPr lang="en-US" sz="3000" b="1" dirty="0">
                <a:solidFill>
                  <a:srgbClr val="002060"/>
                </a:solidFill>
                <a:ea typeface="Verdana" pitchFamily="34" charset="0"/>
                <a:cs typeface="Arial" charset="0"/>
              </a:rPr>
              <a:t>ii </a:t>
            </a:r>
            <a:r>
              <a:rPr lang="en-US" sz="3000" b="1" dirty="0" err="1">
                <a:solidFill>
                  <a:srgbClr val="002060"/>
                </a:solidFill>
                <a:ea typeface="Verdana" pitchFamily="34" charset="0"/>
                <a:cs typeface="Arial" charset="0"/>
              </a:rPr>
              <a:t>despre</a:t>
            </a:r>
            <a:r>
              <a:rPr lang="en-US" sz="3000" b="1" dirty="0">
                <a:solidFill>
                  <a:srgbClr val="002060"/>
                </a:solidFill>
                <a:ea typeface="Verdana" pitchFamily="34" charset="0"/>
                <a:cs typeface="Arial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ea typeface="Verdana" pitchFamily="34" charset="0"/>
                <a:cs typeface="Arial" charset="0"/>
              </a:rPr>
              <a:t>proiect</a:t>
            </a:r>
            <a:r>
              <a:rPr lang="ro-RO" sz="3000" b="1" dirty="0">
                <a:solidFill>
                  <a:srgbClr val="002060"/>
                </a:solidFill>
                <a:ea typeface="Verdana" pitchFamily="34" charset="0"/>
                <a:cs typeface="Arial" charset="0"/>
              </a:rPr>
              <a:t>:</a:t>
            </a:r>
            <a:endParaRPr lang="en-US" sz="3000" b="1" dirty="0">
              <a:solidFill>
                <a:srgbClr val="002060"/>
              </a:solidFill>
              <a:ea typeface="Verdana" pitchFamily="34" charset="0"/>
              <a:cs typeface="Arial" charset="0"/>
            </a:endParaRP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647700" y="1337550"/>
            <a:ext cx="84963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2800" b="1" i="1" dirty="0" smtClean="0"/>
          </a:p>
          <a:p>
            <a:pPr algn="just"/>
            <a:endParaRPr lang="ro-RO" sz="2800" b="1" i="1" dirty="0" smtClean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b="1" i="1" dirty="0" err="1" smtClean="0"/>
              <a:t>Durata</a:t>
            </a:r>
            <a:r>
              <a:rPr lang="en-US" sz="2800" b="1" i="1" dirty="0"/>
              <a:t>:</a:t>
            </a:r>
            <a:r>
              <a:rPr lang="en-US" sz="2800" dirty="0"/>
              <a:t> 8 </a:t>
            </a:r>
            <a:r>
              <a:rPr lang="en-US" sz="2800" dirty="0" err="1"/>
              <a:t>luni</a:t>
            </a:r>
            <a:r>
              <a:rPr lang="en-US" sz="2800" dirty="0"/>
              <a:t> (</a:t>
            </a:r>
            <a:r>
              <a:rPr lang="en-US" sz="2800" dirty="0" err="1"/>
              <a:t>mai-decembrie</a:t>
            </a:r>
            <a:r>
              <a:rPr lang="en-US" sz="2800" dirty="0"/>
              <a:t> 2015)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b="1" i="1" dirty="0" err="1"/>
              <a:t>Valoarea</a:t>
            </a:r>
            <a:r>
              <a:rPr lang="en-US" sz="2800" b="1" i="1" dirty="0"/>
              <a:t> </a:t>
            </a:r>
            <a:r>
              <a:rPr lang="en-US" sz="2800" b="1" i="1" dirty="0" err="1"/>
              <a:t>proiectului</a:t>
            </a:r>
            <a:r>
              <a:rPr lang="en-US" sz="2800" b="1" i="1" dirty="0"/>
              <a:t>:</a:t>
            </a:r>
            <a:r>
              <a:rPr lang="en-US" sz="2800" dirty="0"/>
              <a:t> 38542 euro, din care</a:t>
            </a:r>
            <a:r>
              <a:rPr lang="en-US" sz="2800" dirty="0" smtClean="0"/>
              <a:t>:</a:t>
            </a:r>
            <a:endParaRPr lang="ro-RO" sz="2800" dirty="0" smtClean="0"/>
          </a:p>
          <a:p>
            <a:pPr algn="just"/>
            <a:endParaRPr lang="en-US" sz="2800" dirty="0"/>
          </a:p>
          <a:p>
            <a:pPr algn="just"/>
            <a:r>
              <a:rPr lang="ro-RO" sz="2800" dirty="0" smtClean="0"/>
              <a:t>	</a:t>
            </a:r>
            <a:r>
              <a:rPr lang="en-US" sz="2800" dirty="0" smtClean="0"/>
              <a:t>34686 </a:t>
            </a:r>
            <a:r>
              <a:rPr lang="en-US" sz="2800" dirty="0"/>
              <a:t>euro – </a:t>
            </a:r>
            <a:r>
              <a:rPr lang="en-US" sz="2800" dirty="0" err="1"/>
              <a:t>finan</a:t>
            </a:r>
            <a:r>
              <a:rPr lang="ro-RO" sz="2800" dirty="0"/>
              <a:t>ț</a:t>
            </a:r>
            <a:r>
              <a:rPr lang="en-US" sz="2800" dirty="0"/>
              <a:t>are </a:t>
            </a:r>
            <a:r>
              <a:rPr lang="en-US" sz="2800" dirty="0" err="1"/>
              <a:t>nerambursabil</a:t>
            </a:r>
            <a:r>
              <a:rPr lang="ro-RO" sz="2800" dirty="0"/>
              <a:t>ă (90%)</a:t>
            </a:r>
            <a:endParaRPr lang="en-US" sz="2800" dirty="0"/>
          </a:p>
          <a:p>
            <a:pPr algn="just"/>
            <a:r>
              <a:rPr lang="ro-RO" sz="2800" dirty="0" smtClean="0"/>
              <a:t>	</a:t>
            </a:r>
            <a:r>
              <a:rPr lang="en-US" sz="2800" dirty="0" smtClean="0"/>
              <a:t>3856 </a:t>
            </a:r>
            <a:r>
              <a:rPr lang="en-US" sz="2800" dirty="0"/>
              <a:t>euro – </a:t>
            </a:r>
            <a:r>
              <a:rPr lang="en-US" sz="2800" dirty="0" err="1"/>
              <a:t>contribu</a:t>
            </a:r>
            <a:r>
              <a:rPr lang="ro-RO" sz="2800" dirty="0"/>
              <a:t>ț</a:t>
            </a:r>
            <a:r>
              <a:rPr lang="en-US" sz="2800" dirty="0" err="1"/>
              <a:t>ia</a:t>
            </a:r>
            <a:r>
              <a:rPr lang="en-US" sz="2800" dirty="0"/>
              <a:t> APT</a:t>
            </a:r>
            <a:r>
              <a:rPr lang="ro-RO" sz="2800" dirty="0"/>
              <a:t> (10</a:t>
            </a:r>
            <a:r>
              <a:rPr lang="ro-RO" sz="2800" dirty="0" smtClean="0"/>
              <a:t>%)</a:t>
            </a:r>
            <a:endParaRPr lang="ro-RO" sz="2800" dirty="0"/>
          </a:p>
          <a:p>
            <a:pPr algn="just"/>
            <a:endParaRPr lang="en-US" sz="2800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b="1" i="1" dirty="0" err="1"/>
              <a:t>Locaţia</a:t>
            </a:r>
            <a:r>
              <a:rPr lang="en-US" sz="2800" b="1" i="1" dirty="0"/>
              <a:t>:</a:t>
            </a:r>
            <a:r>
              <a:rPr lang="en-US" sz="2800" dirty="0"/>
              <a:t> CSEI </a:t>
            </a:r>
            <a:r>
              <a:rPr lang="en-US" sz="2800" dirty="0" err="1"/>
              <a:t>Şimleu</a:t>
            </a:r>
            <a:r>
              <a:rPr lang="en-US" sz="2800" dirty="0"/>
              <a:t> – </a:t>
            </a:r>
            <a:r>
              <a:rPr lang="en-US" sz="2800" dirty="0" err="1"/>
              <a:t>Structura</a:t>
            </a:r>
            <a:r>
              <a:rPr lang="en-US" sz="2800" dirty="0"/>
              <a:t> </a:t>
            </a:r>
            <a:r>
              <a:rPr lang="en-US" sz="2800" dirty="0" err="1"/>
              <a:t>Speranţa</a:t>
            </a:r>
            <a:r>
              <a:rPr lang="en-US" sz="2800" dirty="0"/>
              <a:t> </a:t>
            </a:r>
            <a:r>
              <a:rPr lang="en-US" sz="2800" dirty="0" err="1"/>
              <a:t>Zal</a:t>
            </a:r>
            <a:r>
              <a:rPr lang="vi-VN" sz="2800" dirty="0"/>
              <a:t>ă</a:t>
            </a:r>
            <a:r>
              <a:rPr lang="en-US" sz="2800" dirty="0"/>
              <a:t>u</a:t>
            </a:r>
          </a:p>
          <a:p>
            <a:pPr algn="ctr"/>
            <a:endParaRPr lang="en-US" sz="2800" dirty="0"/>
          </a:p>
          <a:p>
            <a:endParaRPr lang="en-US" dirty="0"/>
          </a:p>
        </p:txBody>
      </p:sp>
      <p:pic>
        <p:nvPicPr>
          <p:cNvPr id="5" name="Picture 3" descr="C:\Users\ana\Desktop\sigle\LOGO_Solidari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37" y="81574"/>
            <a:ext cx="1493625" cy="102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9" y="81574"/>
            <a:ext cx="25781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6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517" y="-1"/>
            <a:ext cx="4855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/>
              <a:t>Activitatea 1 </a:t>
            </a:r>
          </a:p>
          <a:p>
            <a:pPr algn="ctr"/>
            <a:r>
              <a:rPr lang="ro-RO" sz="3200" b="1" dirty="0" smtClean="0"/>
              <a:t>Management de proiect</a:t>
            </a:r>
            <a:endParaRPr lang="ro-RO" sz="32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856" y="1702676"/>
            <a:ext cx="3499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smtClean="0"/>
              <a:t>Lunar au avut loc întâlniri ale echipei de proiect și ale voluntarilor în vederea pregătirii activităților, împărțirii responsabilităților, împărtășirii de impresii cu privire la mersul proiectului.</a:t>
            </a:r>
            <a:endParaRPr lang="ro-RO" sz="2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59" y="2104268"/>
            <a:ext cx="4272455" cy="320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9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518" y="-1"/>
            <a:ext cx="4966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/>
              <a:t>Activitatea  2</a:t>
            </a:r>
          </a:p>
          <a:p>
            <a:pPr algn="ctr"/>
            <a:r>
              <a:rPr lang="ro-RO" sz="3200" b="1" dirty="0" smtClean="0"/>
              <a:t>Informare și public</a:t>
            </a:r>
            <a:r>
              <a:rPr lang="en-US" sz="3200" b="1" dirty="0" err="1" smtClean="0"/>
              <a:t>i</a:t>
            </a:r>
            <a:r>
              <a:rPr lang="ro-RO" sz="3200" b="1" dirty="0" smtClean="0"/>
              <a:t>tate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0"/>
            <a:ext cx="1793547" cy="6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965" y="1182413"/>
            <a:ext cx="79773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o-RO" sz="2400" dirty="0" smtClean="0"/>
              <a:t> </a:t>
            </a:r>
            <a:r>
              <a:rPr lang="en-US" sz="2400" dirty="0" smtClean="0"/>
              <a:t>3</a:t>
            </a:r>
            <a:r>
              <a:rPr lang="ro-RO" sz="2400" dirty="0" smtClean="0"/>
              <a:t>  întâlnir</a:t>
            </a:r>
            <a:r>
              <a:rPr lang="en-US" sz="2400" dirty="0" err="1" smtClean="0"/>
              <a:t>i</a:t>
            </a:r>
            <a:r>
              <a:rPr lang="ro-RO" sz="2400" dirty="0" smtClean="0"/>
              <a:t> de promovare a proiectului în rândul părinților, asistenților personali</a:t>
            </a:r>
            <a:r>
              <a:rPr lang="en-US" sz="2400" dirty="0" smtClean="0"/>
              <a:t>, </a:t>
            </a:r>
            <a:r>
              <a:rPr lang="en-US" sz="2400" dirty="0" err="1" smtClean="0"/>
              <a:t>cadrelor</a:t>
            </a:r>
            <a:r>
              <a:rPr lang="en-US" sz="2400" dirty="0" smtClean="0"/>
              <a:t> </a:t>
            </a:r>
            <a:r>
              <a:rPr lang="en-US" sz="2400" dirty="0" err="1" smtClean="0"/>
              <a:t>didactice</a:t>
            </a:r>
            <a:r>
              <a:rPr lang="en-US" sz="2400" dirty="0" smtClean="0"/>
              <a:t> </a:t>
            </a:r>
            <a:r>
              <a:rPr lang="ro-RO" sz="2400" dirty="0" smtClean="0"/>
              <a:t>și</a:t>
            </a:r>
            <a:r>
              <a:rPr lang="en-US" sz="2400" dirty="0" smtClean="0"/>
              <a:t> </a:t>
            </a:r>
            <a:r>
              <a:rPr lang="en-US" sz="2400" dirty="0" err="1" smtClean="0"/>
              <a:t>elevilor</a:t>
            </a:r>
            <a:r>
              <a:rPr lang="en-US" sz="2400" dirty="0" smtClean="0"/>
              <a:t> de </a:t>
            </a:r>
            <a:r>
              <a:rPr lang="en-US" sz="2400" dirty="0" err="1" smtClean="0"/>
              <a:t>liceu</a:t>
            </a:r>
            <a:r>
              <a:rPr lang="en-US" sz="2400" dirty="0" smtClean="0"/>
              <a:t> </a:t>
            </a:r>
            <a:r>
              <a:rPr lang="ro-RO" sz="2400" dirty="0" smtClean="0"/>
              <a:t>în scopul selecției beneficiarilor și voluntarilor</a:t>
            </a:r>
          </a:p>
          <a:p>
            <a:pPr marL="285750" indent="-285750" algn="just">
              <a:buFontTx/>
              <a:buChar char="-"/>
            </a:pPr>
            <a:r>
              <a:rPr lang="ro-RO" sz="2400" dirty="0" smtClean="0"/>
              <a:t>materiale promoționale (pliante, pixuri, tricouri, mape)</a:t>
            </a:r>
          </a:p>
          <a:p>
            <a:pPr marL="285750" indent="-285750" algn="just">
              <a:buFontTx/>
              <a:buChar char="-"/>
            </a:pPr>
            <a:r>
              <a:rPr lang="ro-RO" sz="2400" dirty="0" smtClean="0"/>
              <a:t>1 Conferință de presă (Seminarul româno-elen)</a:t>
            </a:r>
          </a:p>
          <a:p>
            <a:pPr marL="285750" indent="-285750" algn="just">
              <a:buFontTx/>
              <a:buChar char="-"/>
            </a:pPr>
            <a:r>
              <a:rPr lang="ro-RO" sz="2400" dirty="0" smtClean="0"/>
              <a:t>2 apariții la televiziunea locală și 6 articole în presa scrisă, 2 articole în revistele Diversitate a CȘEI Șimleu și Oameni Rari și Bolile Rare a APWR</a:t>
            </a:r>
          </a:p>
          <a:p>
            <a:pPr marL="285750" indent="-285750" algn="just">
              <a:buFontTx/>
              <a:buChar char="-"/>
            </a:pPr>
            <a:r>
              <a:rPr lang="ro-RO" sz="2400" dirty="0" smtClean="0"/>
              <a:t>1 pagină oficială </a:t>
            </a:r>
            <a:r>
              <a:rPr lang="ro-RO" sz="2400" dirty="0"/>
              <a:t>de Facebook </a:t>
            </a:r>
            <a:r>
              <a:rPr lang="ro-RO" sz="2400" dirty="0" smtClean="0">
                <a:hlinkClick r:id="rId3"/>
              </a:rPr>
              <a:t>https</a:t>
            </a:r>
            <a:r>
              <a:rPr lang="ro-RO" sz="2400" dirty="0">
                <a:hlinkClick r:id="rId3"/>
              </a:rPr>
              <a:t>://www.facebook.com/Asociatia-Plai-Transilvan-Pagina-oficial%C4%83-1620655971548084</a:t>
            </a:r>
            <a:r>
              <a:rPr lang="ro-RO" sz="2400" dirty="0" smtClean="0">
                <a:hlinkClick r:id="rId3"/>
              </a:rPr>
              <a:t>/</a:t>
            </a:r>
            <a:r>
              <a:rPr lang="ro-RO" sz="2400" dirty="0" smtClean="0"/>
              <a:t> </a:t>
            </a: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25492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136650"/>
            <a:ext cx="8177213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1077</Words>
  <Application>Microsoft Office PowerPoint</Application>
  <PresentationFormat>On-screen Show (4:3)</PresentationFormat>
  <Paragraphs>147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Thème Office</vt:lpstr>
      <vt:lpstr>Conception personnalisée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disparities _x0003_Strengthening relations</dc:title>
  <dc:creator>Utilisateur de Microsoft Office</dc:creator>
  <cp:lastModifiedBy>Amalia</cp:lastModifiedBy>
  <cp:revision>203</cp:revision>
  <cp:lastPrinted>2011-12-02T12:25:53Z</cp:lastPrinted>
  <dcterms:created xsi:type="dcterms:W3CDTF">2011-11-09T09:46:35Z</dcterms:created>
  <dcterms:modified xsi:type="dcterms:W3CDTF">2016-08-23T16:18:50Z</dcterms:modified>
</cp:coreProperties>
</file>